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. How do you want other people to show you respect?"/>
          <p:cNvSpPr txBox="1"/>
          <p:nvPr/>
        </p:nvSpPr>
        <p:spPr>
          <a:xfrm>
            <a:off x="472863" y="1662147"/>
            <a:ext cx="112462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1. How do you want other people to show you respect?</a:t>
            </a:r>
          </a:p>
        </p:txBody>
      </p:sp>
      <p:sp>
        <p:nvSpPr>
          <p:cNvPr id="157" name="2. What are the top three actions you…"/>
          <p:cNvSpPr txBox="1"/>
          <p:nvPr/>
        </p:nvSpPr>
        <p:spPr>
          <a:xfrm>
            <a:off x="1906810" y="5188292"/>
            <a:ext cx="896258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2. What are the top three actions you </a:t>
            </a:r>
          </a:p>
          <a:p>
            <a:pPr defTabSz="584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would choose?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3519" y="2582087"/>
            <a:ext cx="3481112" cy="218812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 3"/>
          <p:cNvSpPr txBox="1"/>
          <p:nvPr/>
        </p:nvSpPr>
        <p:spPr>
          <a:xfrm>
            <a:off x="4889160" y="539543"/>
            <a:ext cx="2997880" cy="850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Task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4"/>
      <p:bldP build="whole" bldLvl="1" animBg="1" rev="0" advAuto="0" spid="158" grpId="2"/>
      <p:bldP build="whole" bldLvl="1" animBg="1" rev="0" advAuto="0" spid="157" grpId="3"/>
      <p:bldP build="whole" bldLvl="1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 3"/>
          <p:cNvSpPr txBox="1"/>
          <p:nvPr/>
        </p:nvSpPr>
        <p:spPr>
          <a:xfrm>
            <a:off x="810096" y="660233"/>
            <a:ext cx="10747088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Can you name as many different faiths as you can?</a:t>
            </a:r>
          </a:p>
        </p:txBody>
      </p:sp>
      <p:grpSp>
        <p:nvGrpSpPr>
          <p:cNvPr id="165" name="Group 5"/>
          <p:cNvGrpSpPr/>
          <p:nvPr/>
        </p:nvGrpSpPr>
        <p:grpSpPr>
          <a:xfrm>
            <a:off x="3427617" y="1930573"/>
            <a:ext cx="1759361" cy="1759361"/>
            <a:chOff x="0" y="0"/>
            <a:chExt cx="1759360" cy="1759360"/>
          </a:xfrm>
        </p:grpSpPr>
        <p:sp>
          <p:nvSpPr>
            <p:cNvPr id="163" name="Oval 7"/>
            <p:cNvSpPr/>
            <p:nvPr/>
          </p:nvSpPr>
          <p:spPr>
            <a:xfrm>
              <a:off x="-1" y="-1"/>
              <a:ext cx="1759362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4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0082" y="57243"/>
              <a:ext cx="1079195" cy="1526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" name="Group 9"/>
          <p:cNvGrpSpPr/>
          <p:nvPr/>
        </p:nvGrpSpPr>
        <p:grpSpPr>
          <a:xfrm>
            <a:off x="5426386" y="1348186"/>
            <a:ext cx="2013091" cy="1759362"/>
            <a:chOff x="0" y="0"/>
            <a:chExt cx="2013089" cy="1759360"/>
          </a:xfrm>
        </p:grpSpPr>
        <p:sp>
          <p:nvSpPr>
            <p:cNvPr id="166" name="Oval 10"/>
            <p:cNvSpPr/>
            <p:nvPr/>
          </p:nvSpPr>
          <p:spPr>
            <a:xfrm>
              <a:off x="103518" y="-1"/>
              <a:ext cx="1759361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7" name="Picture 11" descr="Picture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67935"/>
              <a:ext cx="2013090" cy="1423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1" name="Group 12"/>
          <p:cNvGrpSpPr/>
          <p:nvPr/>
        </p:nvGrpSpPr>
        <p:grpSpPr>
          <a:xfrm>
            <a:off x="7632193" y="1871231"/>
            <a:ext cx="1759361" cy="1759361"/>
            <a:chOff x="0" y="0"/>
            <a:chExt cx="1759360" cy="1759360"/>
          </a:xfrm>
        </p:grpSpPr>
        <p:sp>
          <p:nvSpPr>
            <p:cNvPr id="169" name="Oval 13"/>
            <p:cNvSpPr/>
            <p:nvPr/>
          </p:nvSpPr>
          <p:spPr>
            <a:xfrm>
              <a:off x="-1" y="-1"/>
              <a:ext cx="1759362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0" name="Picture 14" descr="Picture 1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806" y="237204"/>
              <a:ext cx="1593719" cy="1126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4" name="Group 15"/>
          <p:cNvGrpSpPr/>
          <p:nvPr/>
        </p:nvGrpSpPr>
        <p:grpSpPr>
          <a:xfrm>
            <a:off x="3578188" y="4183593"/>
            <a:ext cx="1861740" cy="1759361"/>
            <a:chOff x="0" y="0"/>
            <a:chExt cx="1861739" cy="1759360"/>
          </a:xfrm>
        </p:grpSpPr>
        <p:sp>
          <p:nvSpPr>
            <p:cNvPr id="172" name="Oval 16"/>
            <p:cNvSpPr/>
            <p:nvPr/>
          </p:nvSpPr>
          <p:spPr>
            <a:xfrm>
              <a:off x="65866" y="-1"/>
              <a:ext cx="1759361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3" name="Picture 17" descr="Picture 17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21447"/>
              <a:ext cx="1861740" cy="1316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7" name="Group 18"/>
          <p:cNvGrpSpPr/>
          <p:nvPr/>
        </p:nvGrpSpPr>
        <p:grpSpPr>
          <a:xfrm>
            <a:off x="5505793" y="4877182"/>
            <a:ext cx="2040440" cy="1759361"/>
            <a:chOff x="0" y="0"/>
            <a:chExt cx="2040439" cy="1759360"/>
          </a:xfrm>
        </p:grpSpPr>
        <p:sp>
          <p:nvSpPr>
            <p:cNvPr id="175" name="Oval 19"/>
            <p:cNvSpPr/>
            <p:nvPr/>
          </p:nvSpPr>
          <p:spPr>
            <a:xfrm>
              <a:off x="140540" y="-1"/>
              <a:ext cx="1759359" cy="1759362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6" name="Picture 20" descr="Picture 2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51185"/>
              <a:ext cx="2040440" cy="1442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" name="Group 21"/>
          <p:cNvGrpSpPr/>
          <p:nvPr/>
        </p:nvGrpSpPr>
        <p:grpSpPr>
          <a:xfrm>
            <a:off x="7476584" y="4045575"/>
            <a:ext cx="1795135" cy="2344385"/>
            <a:chOff x="0" y="0"/>
            <a:chExt cx="1795134" cy="2344384"/>
          </a:xfrm>
        </p:grpSpPr>
        <p:sp>
          <p:nvSpPr>
            <p:cNvPr id="178" name="Oval 22"/>
            <p:cNvSpPr/>
            <p:nvPr/>
          </p:nvSpPr>
          <p:spPr>
            <a:xfrm>
              <a:off x="-1" y="33570"/>
              <a:ext cx="1759362" cy="1759361"/>
            </a:xfrm>
            <a:prstGeom prst="ellipse">
              <a:avLst/>
            </a:prstGeom>
            <a:solidFill>
              <a:srgbClr val="D7F2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9" name="Picture 23" descr="Picture 2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7384" y="0"/>
              <a:ext cx="1657751" cy="2344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1" name="Rectangle 1"/>
          <p:cNvSpPr txBox="1"/>
          <p:nvPr/>
        </p:nvSpPr>
        <p:spPr>
          <a:xfrm>
            <a:off x="5239540" y="117433"/>
            <a:ext cx="1995449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pPr/>
            <a:r>
              <a:t>Starter task</a:t>
            </a:r>
          </a:p>
        </p:txBody>
      </p:sp>
      <p:sp>
        <p:nvSpPr>
          <p:cNvPr id="182" name="Rectangle 2"/>
          <p:cNvSpPr txBox="1"/>
          <p:nvPr/>
        </p:nvSpPr>
        <p:spPr>
          <a:xfrm>
            <a:off x="5331843" y="3211877"/>
            <a:ext cx="2119036" cy="149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chemeClr val="accent4"/>
                </a:solidFill>
              </a:defRPr>
            </a:lvl1pPr>
          </a:lstStyle>
          <a:p>
            <a:pPr/>
            <a:r>
              <a:t>Work with a partner and write them down!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62" grpId="2"/>
      <p:bldP build="whole" bldLvl="1" animBg="1" rev="0" advAuto="0" spid="1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 3"/>
          <p:cNvSpPr txBox="1"/>
          <p:nvPr/>
        </p:nvSpPr>
        <p:spPr>
          <a:xfrm>
            <a:off x="-12190" y="51846"/>
            <a:ext cx="12238150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Mutual Respect for Different Faiths and Beliefs</a:t>
            </a:r>
          </a:p>
        </p:txBody>
      </p:sp>
      <p:sp>
        <p:nvSpPr>
          <p:cNvPr id="186" name="Rectangle 5"/>
          <p:cNvSpPr txBox="1"/>
          <p:nvPr/>
        </p:nvSpPr>
        <p:spPr>
          <a:xfrm>
            <a:off x="454946" y="868590"/>
            <a:ext cx="11464457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4B183"/>
                </a:solidFill>
              </a:defRPr>
            </a:lvl1pPr>
          </a:lstStyle>
          <a:p>
            <a:pPr/>
            <a:r>
              <a:t>There are lots of different people in Britain who all have different faith and beliefs. </a:t>
            </a:r>
          </a:p>
        </p:txBody>
      </p:sp>
      <p:sp>
        <p:nvSpPr>
          <p:cNvPr id="187" name="Rectangle 7"/>
          <p:cNvSpPr txBox="1"/>
          <p:nvPr/>
        </p:nvSpPr>
        <p:spPr>
          <a:xfrm>
            <a:off x="217075" y="2074811"/>
            <a:ext cx="359074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124916"/>
            <a:ext cx="2170239" cy="280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0238" y="4677476"/>
            <a:ext cx="3001618" cy="218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9613" y="3477986"/>
            <a:ext cx="2792386" cy="3370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94632" y="3844788"/>
            <a:ext cx="3320684" cy="301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Rectangle 12"/>
          <p:cNvSpPr txBox="1"/>
          <p:nvPr/>
        </p:nvSpPr>
        <p:spPr>
          <a:xfrm>
            <a:off x="627393" y="1814414"/>
            <a:ext cx="11464457" cy="130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4B183"/>
                </a:solidFill>
              </a:defRPr>
            </a:lvl1pPr>
          </a:lstStyle>
          <a:p>
            <a:pPr/>
            <a:r>
              <a:t>It is very important that we treat others how we would like to be treated, with mutual respect, tolerance and we should pride ourself on being a genuinely good person.   </a:t>
            </a:r>
          </a:p>
        </p:txBody>
      </p:sp>
      <p:sp>
        <p:nvSpPr>
          <p:cNvPr id="193" name="Rectangle 10"/>
          <p:cNvSpPr txBox="1"/>
          <p:nvPr/>
        </p:nvSpPr>
        <p:spPr>
          <a:xfrm>
            <a:off x="725668" y="3799506"/>
            <a:ext cx="8860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Muslims</a:t>
            </a:r>
          </a:p>
        </p:txBody>
      </p:sp>
      <p:sp>
        <p:nvSpPr>
          <p:cNvPr id="194" name="Rectangle 13"/>
          <p:cNvSpPr txBox="1"/>
          <p:nvPr/>
        </p:nvSpPr>
        <p:spPr>
          <a:xfrm>
            <a:off x="6313199" y="3527362"/>
            <a:ext cx="10658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Buddhists </a:t>
            </a:r>
          </a:p>
        </p:txBody>
      </p:sp>
      <p:sp>
        <p:nvSpPr>
          <p:cNvPr id="195" name="Rectangle 14"/>
          <p:cNvSpPr txBox="1"/>
          <p:nvPr/>
        </p:nvSpPr>
        <p:spPr>
          <a:xfrm>
            <a:off x="10464617" y="3108654"/>
            <a:ext cx="74875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Hindus</a:t>
            </a:r>
          </a:p>
        </p:txBody>
      </p:sp>
      <p:sp>
        <p:nvSpPr>
          <p:cNvPr id="196" name="Rectangle 15"/>
          <p:cNvSpPr txBox="1"/>
          <p:nvPr/>
        </p:nvSpPr>
        <p:spPr>
          <a:xfrm>
            <a:off x="2427374" y="4270045"/>
            <a:ext cx="57507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Sikhs</a:t>
            </a:r>
          </a:p>
        </p:txBody>
      </p:sp>
      <p:pic>
        <p:nvPicPr>
          <p:cNvPr id="197" name="Picture 17" descr="Picture 1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86313" y="4076444"/>
            <a:ext cx="2005389" cy="279569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18"/>
          <p:cNvSpPr txBox="1"/>
          <p:nvPr/>
        </p:nvSpPr>
        <p:spPr>
          <a:xfrm>
            <a:off x="8640437" y="3723463"/>
            <a:ext cx="540468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Jews</a:t>
            </a:r>
          </a:p>
        </p:txBody>
      </p:sp>
      <p:pic>
        <p:nvPicPr>
          <p:cNvPr id="199" name="Picture 19" descr="Picture 1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18245" y="4712487"/>
            <a:ext cx="2388641" cy="215446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 22"/>
          <p:cNvSpPr txBox="1"/>
          <p:nvPr/>
        </p:nvSpPr>
        <p:spPr>
          <a:xfrm>
            <a:off x="3833031" y="4270045"/>
            <a:ext cx="101318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4B183"/>
                </a:solidFill>
              </a:defRPr>
            </a:lvl1pPr>
          </a:lstStyle>
          <a:p>
            <a:pPr/>
            <a:r>
              <a:t>Christians</a:t>
            </a:r>
          </a:p>
        </p:txBody>
      </p:sp>
      <p:sp>
        <p:nvSpPr>
          <p:cNvPr id="201" name="Explosion 1 9"/>
          <p:cNvSpPr/>
          <p:nvPr/>
        </p:nvSpPr>
        <p:spPr>
          <a:xfrm>
            <a:off x="358131" y="591307"/>
            <a:ext cx="11782775" cy="549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Rectangle 20"/>
          <p:cNvSpPr txBox="1"/>
          <p:nvPr/>
        </p:nvSpPr>
        <p:spPr>
          <a:xfrm>
            <a:off x="2206492" y="2245854"/>
            <a:ext cx="7800787" cy="177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6000">
                <a:ln w="13461" cap="flat">
                  <a:solidFill>
                    <a:srgbClr val="0033CC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What personal qualities </a:t>
            </a:r>
          </a:p>
          <a:p>
            <a:pPr algn="ctr">
              <a:defRPr b="1" sz="6000">
                <a:ln w="13461" cap="flat">
                  <a:solidFill>
                    <a:srgbClr val="0033CC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can we show each day?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4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3"/>
      <p:bldP build="whole" bldLvl="1" animBg="1" rev="0" advAuto="0" spid="197" grpId="11"/>
      <p:bldP build="whole" bldLvl="1" animBg="1" rev="0" advAuto="0" spid="188" grpId="3"/>
      <p:bldP build="whole" bldLvl="1" animBg="1" rev="0" advAuto="0" spid="186" grpId="1"/>
      <p:bldP build="whole" bldLvl="1" animBg="1" rev="0" advAuto="0" spid="202" grpId="17"/>
      <p:bldP build="whole" bldLvl="1" animBg="1" rev="0" advAuto="0" spid="192" grpId="15"/>
      <p:bldP build="whole" bldLvl="1" animBg="1" rev="0" advAuto="0" spid="199" grpId="14"/>
      <p:bldP build="whole" bldLvl="1" animBg="1" rev="0" advAuto="0" spid="196" grpId="6"/>
      <p:bldP build="whole" bldLvl="1" animBg="1" rev="0" advAuto="0" spid="198" grpId="12"/>
      <p:bldP build="whole" bldLvl="1" animBg="1" rev="0" advAuto="0" spid="187" grpId="2"/>
      <p:bldP build="whole" bldLvl="1" animBg="1" rev="0" advAuto="0" spid="193" grpId="4"/>
      <p:bldP build="whole" bldLvl="1" animBg="1" rev="0" advAuto="0" spid="189" grpId="5"/>
      <p:bldP build="whole" bldLvl="1" animBg="1" rev="0" advAuto="0" spid="190" grpId="9"/>
      <p:bldP build="whole" bldLvl="1" animBg="1" rev="0" advAuto="0" spid="195" grpId="10"/>
      <p:bldP build="whole" bldLvl="1" animBg="1" rev="0" advAuto="0" spid="194" grpId="8"/>
      <p:bldP build="whole" bldLvl="1" animBg="1" rev="0" advAuto="0" spid="191" grpId="7"/>
      <p:bldP build="whole" bldLvl="1" animBg="1" rev="0" advAuto="0" spid="201" grpId="1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 1"/>
          <p:cNvSpPr txBox="1"/>
          <p:nvPr/>
        </p:nvSpPr>
        <p:spPr>
          <a:xfrm>
            <a:off x="213671" y="945645"/>
            <a:ext cx="11783319" cy="390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Physical Activity</a:t>
            </a: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a few active games</a:t>
            </a:r>
            <a:r>
              <a:rPr b="1"/>
              <a:t>.</a:t>
            </a:r>
          </a:p>
          <a:p>
            <a:pPr algn="ctr">
              <a:defRPr sz="4000" u="sng">
                <a:solidFill>
                  <a:schemeClr val="accent4"/>
                </a:solidFill>
              </a:defRPr>
            </a:pPr>
          </a:p>
          <a:p>
            <a:pPr algn="ctr">
              <a:defRPr sz="4000" u="sng">
                <a:solidFill>
                  <a:schemeClr val="accent4"/>
                </a:solidFill>
              </a:defRPr>
            </a:pPr>
            <a:r>
              <a:t>Respect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How can you show respect during different activities?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xplosion 1 2"/>
          <p:cNvSpPr/>
          <p:nvPr/>
        </p:nvSpPr>
        <p:spPr>
          <a:xfrm rot="19160219">
            <a:off x="117897" y="113540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Rectangle 3"/>
          <p:cNvSpPr txBox="1"/>
          <p:nvPr/>
        </p:nvSpPr>
        <p:spPr>
          <a:xfrm>
            <a:off x="1861789" y="902313"/>
            <a:ext cx="9178067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1" y="2200680"/>
            <a:ext cx="2496295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4"/>
          <p:cNvSpPr txBox="1"/>
          <p:nvPr/>
        </p:nvSpPr>
        <p:spPr>
          <a:xfrm>
            <a:off x="2358681" y="4483387"/>
            <a:ext cx="7718476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1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22" name="Rectangle 1"/>
          <p:cNvSpPr txBox="1"/>
          <p:nvPr/>
        </p:nvSpPr>
        <p:spPr>
          <a:xfrm>
            <a:off x="1251065" y="5408733"/>
            <a:ext cx="10375670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5"/>
      <p:bldP build="whole" bldLvl="1" animBg="1" rev="0" advAuto="0" spid="120" grpId="4"/>
      <p:bldP build="whole" bldLvl="1" animBg="1" rev="0" advAuto="0" spid="117" grpId="3"/>
      <p:bldP build="whole" bldLvl="1" animBg="1" rev="0" advAuto="0" spid="121" grpId="2"/>
      <p:bldP build="whole" bldLvl="1" animBg="1" rev="0" advAuto="0" spid="1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xplosion 1 2"/>
          <p:cNvSpPr/>
          <p:nvPr/>
        </p:nvSpPr>
        <p:spPr>
          <a:xfrm rot="19160219">
            <a:off x="96126" y="-44304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Rectangle 3"/>
          <p:cNvSpPr txBox="1"/>
          <p:nvPr/>
        </p:nvSpPr>
        <p:spPr>
          <a:xfrm>
            <a:off x="1776141" y="739274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Democracy</a:t>
            </a:r>
          </a:p>
        </p:txBody>
      </p:sp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675" y="2102642"/>
            <a:ext cx="2496295" cy="22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4"/>
          <p:cNvSpPr txBox="1"/>
          <p:nvPr/>
        </p:nvSpPr>
        <p:spPr>
          <a:xfrm>
            <a:off x="2591585" y="4573442"/>
            <a:ext cx="7718475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9" name="Rectangle 7"/>
          <p:cNvSpPr txBox="1"/>
          <p:nvPr/>
        </p:nvSpPr>
        <p:spPr>
          <a:xfrm rot="19514498">
            <a:off x="437171" y="64212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0" name="Rectangle 1"/>
          <p:cNvSpPr txBox="1"/>
          <p:nvPr/>
        </p:nvSpPr>
        <p:spPr>
          <a:xfrm>
            <a:off x="2072039" y="5560888"/>
            <a:ext cx="9351670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500">
                <a:solidFill>
                  <a:srgbClr val="FFFFFF"/>
                </a:solidFill>
              </a:defRPr>
            </a:pPr>
            <a:r>
              <a:t>Democracy means </a:t>
            </a:r>
            <a:r>
              <a:rPr b="1"/>
              <a:t>‘rule by the people’.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whole" bldLvl="1" animBg="1" rev="0" advAuto="0" spid="124" grpId="1"/>
      <p:bldP build="whole" bldLvl="1" animBg="1" rev="0" advAuto="0" spid="125" grpId="3"/>
      <p:bldP build="whole" bldLvl="1" animBg="1" rev="0" advAuto="0" spid="128" grpId="4"/>
      <p:bldP build="whole" bldLvl="1" animBg="1" rev="0" advAuto="0" spid="130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5857" y="1807140"/>
            <a:ext cx="2496295" cy="220145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 1"/>
          <p:cNvSpPr txBox="1"/>
          <p:nvPr/>
        </p:nvSpPr>
        <p:spPr>
          <a:xfrm>
            <a:off x="5026059" y="4234934"/>
            <a:ext cx="3195890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35" name="Rectangle 3"/>
          <p:cNvSpPr txBox="1"/>
          <p:nvPr/>
        </p:nvSpPr>
        <p:spPr>
          <a:xfrm>
            <a:off x="3970160" y="642082"/>
            <a:ext cx="5152236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Individual Liberty</a:t>
            </a:r>
          </a:p>
        </p:txBody>
      </p:sp>
      <p:sp>
        <p:nvSpPr>
          <p:cNvPr id="136" name="Explosion 1 5"/>
          <p:cNvSpPr/>
          <p:nvPr/>
        </p:nvSpPr>
        <p:spPr>
          <a:xfrm rot="19160219">
            <a:off x="199540" y="244166"/>
            <a:ext cx="3396344" cy="251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Rectangle 7"/>
          <p:cNvSpPr txBox="1"/>
          <p:nvPr/>
        </p:nvSpPr>
        <p:spPr>
          <a:xfrm rot="19514498">
            <a:off x="540585" y="930595"/>
            <a:ext cx="2476414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0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effectLst>
                  <a:outerShdw sx="100000" sy="100000" kx="0" ky="0" algn="b" rotWithShape="0" blurRad="50800" dist="508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Recap</a:t>
            </a:r>
            <a:r>
              <a:rPr sz="720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8" name="Rectangle 4"/>
          <p:cNvSpPr txBox="1"/>
          <p:nvPr/>
        </p:nvSpPr>
        <p:spPr>
          <a:xfrm>
            <a:off x="4603934" y="5361861"/>
            <a:ext cx="4192276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I’m free to be me!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5"/>
      <p:bldP build="whole" bldLvl="1" animBg="1" rev="0" advAuto="0" spid="137" grpId="2"/>
      <p:bldP build="whole" bldLvl="1" animBg="1" rev="0" advAuto="0" spid="136" grpId="1"/>
      <p:bldP build="whole" bldLvl="1" animBg="1" rev="0" advAuto="0" spid="135" grpId="3"/>
      <p:bldP build="whole" bldLvl="1" animBg="1" rev="0" advAuto="0" spid="134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677" y="556348"/>
            <a:ext cx="9957087" cy="5428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 3"/>
          <p:cNvSpPr txBox="1"/>
          <p:nvPr/>
        </p:nvSpPr>
        <p:spPr>
          <a:xfrm>
            <a:off x="1561682" y="339756"/>
            <a:ext cx="9695122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Mutual respect for different faiths and beliefs</a:t>
            </a:r>
          </a:p>
        </p:txBody>
      </p:sp>
      <p:sp>
        <p:nvSpPr>
          <p:cNvPr id="145" name="Rectangle 2"/>
          <p:cNvSpPr txBox="1"/>
          <p:nvPr/>
        </p:nvSpPr>
        <p:spPr>
          <a:xfrm>
            <a:off x="3140666" y="6049926"/>
            <a:ext cx="6004560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https://www.bbc.co.uk/teach/school-radio/assemblies-ks1-ks2-british-values-mutual-respect/zp8yhcw</a:t>
            </a:r>
          </a:p>
        </p:txBody>
      </p:sp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3242" y="1406054"/>
            <a:ext cx="7699407" cy="4285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 3"/>
          <p:cNvSpPr txBox="1"/>
          <p:nvPr/>
        </p:nvSpPr>
        <p:spPr>
          <a:xfrm>
            <a:off x="2918877" y="339756"/>
            <a:ext cx="6980744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When is it easy to show respect?</a:t>
            </a:r>
          </a:p>
        </p:txBody>
      </p:sp>
      <p:sp>
        <p:nvSpPr>
          <p:cNvPr id="150" name="Rectangle 5"/>
          <p:cNvSpPr txBox="1"/>
          <p:nvPr/>
        </p:nvSpPr>
        <p:spPr>
          <a:xfrm rot="20911051">
            <a:off x="923410" y="1842699"/>
            <a:ext cx="7445336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CC99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When is it harder to show respect?</a:t>
            </a:r>
          </a:p>
        </p:txBody>
      </p:sp>
      <p:sp>
        <p:nvSpPr>
          <p:cNvPr id="151" name="Rectangle 7"/>
          <p:cNvSpPr txBox="1"/>
          <p:nvPr/>
        </p:nvSpPr>
        <p:spPr>
          <a:xfrm rot="552675">
            <a:off x="3100295" y="5267399"/>
            <a:ext cx="8907077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do you need to do to show respect?</a:t>
            </a:r>
          </a:p>
        </p:txBody>
      </p:sp>
      <p:sp>
        <p:nvSpPr>
          <p:cNvPr id="152" name="Rectangle 8"/>
          <p:cNvSpPr txBox="1"/>
          <p:nvPr/>
        </p:nvSpPr>
        <p:spPr>
          <a:xfrm>
            <a:off x="5871891" y="2440048"/>
            <a:ext cx="6249750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Do you have to earn respect?</a:t>
            </a:r>
          </a:p>
        </p:txBody>
      </p:sp>
      <p:sp>
        <p:nvSpPr>
          <p:cNvPr id="153" name="Rectangle 9"/>
          <p:cNvSpPr txBox="1"/>
          <p:nvPr/>
        </p:nvSpPr>
        <p:spPr>
          <a:xfrm>
            <a:off x="3550159" y="3499213"/>
            <a:ext cx="8485645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CC99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If so, what do you have to do to earn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3"/>
      <p:bldP build="whole" bldLvl="1" animBg="1" rev="0" advAuto="0" spid="149" grpId="1"/>
      <p:bldP build="whole" bldLvl="1" animBg="1" rev="0" advAuto="0" spid="150" grpId="2"/>
      <p:bldP build="whole" bldLvl="1" animBg="1" rev="0" advAuto="0" spid="153" grpId="5"/>
      <p:bldP build="whole" bldLvl="1" animBg="1" rev="0" advAuto="0" spid="152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