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88759"/>
            <a:ext cx="12192000" cy="7321327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 6"/>
          <p:cNvSpPr txBox="1"/>
          <p:nvPr/>
        </p:nvSpPr>
        <p:spPr>
          <a:xfrm>
            <a:off x="2869130" y="2656323"/>
            <a:ext cx="6870834" cy="1193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87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British Values</a:t>
            </a:r>
          </a:p>
        </p:txBody>
      </p:sp>
      <p:pic>
        <p:nvPicPr>
          <p:cNvPr id="96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851343"/>
            <a:ext cx="2152650" cy="2181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3"/>
          <p:cNvSpPr txBox="1"/>
          <p:nvPr/>
        </p:nvSpPr>
        <p:spPr>
          <a:xfrm>
            <a:off x="2918877" y="339756"/>
            <a:ext cx="6980744" cy="601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4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When is it easy to show respect?</a:t>
            </a:r>
          </a:p>
        </p:txBody>
      </p:sp>
      <p:sp>
        <p:nvSpPr>
          <p:cNvPr id="156" name="Rectangle 5"/>
          <p:cNvSpPr txBox="1"/>
          <p:nvPr/>
        </p:nvSpPr>
        <p:spPr>
          <a:xfrm rot="20911051">
            <a:off x="923410" y="1842699"/>
            <a:ext cx="7445336" cy="601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4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CC99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When is it harder to show respect?</a:t>
            </a:r>
          </a:p>
        </p:txBody>
      </p:sp>
      <p:sp>
        <p:nvSpPr>
          <p:cNvPr id="157" name="Rectangle 7"/>
          <p:cNvSpPr txBox="1"/>
          <p:nvPr/>
        </p:nvSpPr>
        <p:spPr>
          <a:xfrm rot="552675">
            <a:off x="3100295" y="5267399"/>
            <a:ext cx="8907077" cy="601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4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What do you need to do to show respect?</a:t>
            </a:r>
          </a:p>
        </p:txBody>
      </p:sp>
      <p:sp>
        <p:nvSpPr>
          <p:cNvPr id="158" name="Rectangle 8"/>
          <p:cNvSpPr txBox="1"/>
          <p:nvPr/>
        </p:nvSpPr>
        <p:spPr>
          <a:xfrm>
            <a:off x="5871891" y="2440048"/>
            <a:ext cx="6249751" cy="601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4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Do you have to earn respect?</a:t>
            </a:r>
          </a:p>
        </p:txBody>
      </p:sp>
      <p:sp>
        <p:nvSpPr>
          <p:cNvPr id="159" name="Rectangle 9"/>
          <p:cNvSpPr txBox="1"/>
          <p:nvPr/>
        </p:nvSpPr>
        <p:spPr>
          <a:xfrm>
            <a:off x="3550159" y="3499213"/>
            <a:ext cx="8485645" cy="601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4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CC99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If so, what do you have to do to earn it?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" grpId="4"/>
      <p:bldP build="whole" bldLvl="1" animBg="1" rev="0" advAuto="0" spid="159" grpId="5"/>
      <p:bldP build="whole" bldLvl="1" animBg="1" rev="0" advAuto="0" spid="155" grpId="1"/>
      <p:bldP build="whole" bldLvl="1" animBg="1" rev="0" advAuto="0" spid="156" grpId="2"/>
      <p:bldP build="whole" bldLvl="1" animBg="1" rev="0" advAuto="0" spid="157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66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Rectangle 3"/>
          <p:cNvSpPr txBox="1"/>
          <p:nvPr/>
        </p:nvSpPr>
        <p:spPr>
          <a:xfrm>
            <a:off x="810096" y="660233"/>
            <a:ext cx="10747088" cy="601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4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Can you name as many different faiths as you can?</a:t>
            </a:r>
          </a:p>
        </p:txBody>
      </p:sp>
      <p:grpSp>
        <p:nvGrpSpPr>
          <p:cNvPr id="165" name="Group 5"/>
          <p:cNvGrpSpPr/>
          <p:nvPr/>
        </p:nvGrpSpPr>
        <p:grpSpPr>
          <a:xfrm>
            <a:off x="3427617" y="1930573"/>
            <a:ext cx="1759361" cy="1759361"/>
            <a:chOff x="0" y="0"/>
            <a:chExt cx="1759360" cy="1759360"/>
          </a:xfrm>
        </p:grpSpPr>
        <p:sp>
          <p:nvSpPr>
            <p:cNvPr id="163" name="Oval 7"/>
            <p:cNvSpPr/>
            <p:nvPr/>
          </p:nvSpPr>
          <p:spPr>
            <a:xfrm>
              <a:off x="-1" y="-1"/>
              <a:ext cx="1759362" cy="1759362"/>
            </a:xfrm>
            <a:prstGeom prst="ellipse">
              <a:avLst/>
            </a:prstGeom>
            <a:solidFill>
              <a:srgbClr val="D7F2F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64" name="Picture 8" descr="Picture 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40082" y="57243"/>
              <a:ext cx="1079195" cy="15261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8" name="Group 9"/>
          <p:cNvGrpSpPr/>
          <p:nvPr/>
        </p:nvGrpSpPr>
        <p:grpSpPr>
          <a:xfrm>
            <a:off x="5426386" y="1348186"/>
            <a:ext cx="2013091" cy="1759362"/>
            <a:chOff x="0" y="0"/>
            <a:chExt cx="2013089" cy="1759360"/>
          </a:xfrm>
        </p:grpSpPr>
        <p:sp>
          <p:nvSpPr>
            <p:cNvPr id="166" name="Oval 10"/>
            <p:cNvSpPr/>
            <p:nvPr/>
          </p:nvSpPr>
          <p:spPr>
            <a:xfrm>
              <a:off x="103518" y="-1"/>
              <a:ext cx="1759361" cy="1759362"/>
            </a:xfrm>
            <a:prstGeom prst="ellipse">
              <a:avLst/>
            </a:prstGeom>
            <a:solidFill>
              <a:srgbClr val="D7F2F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67" name="Picture 11" descr="Picture 11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67935"/>
              <a:ext cx="2013090" cy="14234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1" name="Group 12"/>
          <p:cNvGrpSpPr/>
          <p:nvPr/>
        </p:nvGrpSpPr>
        <p:grpSpPr>
          <a:xfrm>
            <a:off x="7632193" y="1871231"/>
            <a:ext cx="1759361" cy="1759361"/>
            <a:chOff x="0" y="0"/>
            <a:chExt cx="1759360" cy="1759360"/>
          </a:xfrm>
        </p:grpSpPr>
        <p:sp>
          <p:nvSpPr>
            <p:cNvPr id="169" name="Oval 13"/>
            <p:cNvSpPr/>
            <p:nvPr/>
          </p:nvSpPr>
          <p:spPr>
            <a:xfrm>
              <a:off x="-1" y="-1"/>
              <a:ext cx="1759362" cy="1759362"/>
            </a:xfrm>
            <a:prstGeom prst="ellipse">
              <a:avLst/>
            </a:prstGeom>
            <a:solidFill>
              <a:srgbClr val="D7F2F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70" name="Picture 14" descr="Picture 14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5806" y="237204"/>
              <a:ext cx="1593719" cy="1126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4" name="Group 15"/>
          <p:cNvGrpSpPr/>
          <p:nvPr/>
        </p:nvGrpSpPr>
        <p:grpSpPr>
          <a:xfrm>
            <a:off x="3578188" y="4183593"/>
            <a:ext cx="1861740" cy="1759361"/>
            <a:chOff x="0" y="0"/>
            <a:chExt cx="1861739" cy="1759360"/>
          </a:xfrm>
        </p:grpSpPr>
        <p:sp>
          <p:nvSpPr>
            <p:cNvPr id="172" name="Oval 16"/>
            <p:cNvSpPr/>
            <p:nvPr/>
          </p:nvSpPr>
          <p:spPr>
            <a:xfrm>
              <a:off x="65866" y="-1"/>
              <a:ext cx="1759361" cy="1759362"/>
            </a:xfrm>
            <a:prstGeom prst="ellipse">
              <a:avLst/>
            </a:prstGeom>
            <a:solidFill>
              <a:srgbClr val="D7F2F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73" name="Picture 17" descr="Picture 17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221447"/>
              <a:ext cx="1861740" cy="13164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7" name="Group 18"/>
          <p:cNvGrpSpPr/>
          <p:nvPr/>
        </p:nvGrpSpPr>
        <p:grpSpPr>
          <a:xfrm>
            <a:off x="5505793" y="4877182"/>
            <a:ext cx="2040440" cy="1759361"/>
            <a:chOff x="0" y="0"/>
            <a:chExt cx="2040439" cy="1759360"/>
          </a:xfrm>
        </p:grpSpPr>
        <p:sp>
          <p:nvSpPr>
            <p:cNvPr id="175" name="Oval 19"/>
            <p:cNvSpPr/>
            <p:nvPr/>
          </p:nvSpPr>
          <p:spPr>
            <a:xfrm>
              <a:off x="140540" y="-1"/>
              <a:ext cx="1759359" cy="1759362"/>
            </a:xfrm>
            <a:prstGeom prst="ellipse">
              <a:avLst/>
            </a:prstGeom>
            <a:solidFill>
              <a:srgbClr val="D7F2F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76" name="Picture 20" descr="Picture 2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151185"/>
              <a:ext cx="2040440" cy="14428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0" name="Group 21"/>
          <p:cNvGrpSpPr/>
          <p:nvPr/>
        </p:nvGrpSpPr>
        <p:grpSpPr>
          <a:xfrm>
            <a:off x="7476584" y="4045575"/>
            <a:ext cx="1795135" cy="2344385"/>
            <a:chOff x="0" y="0"/>
            <a:chExt cx="1795134" cy="2344384"/>
          </a:xfrm>
        </p:grpSpPr>
        <p:sp>
          <p:nvSpPr>
            <p:cNvPr id="178" name="Oval 22"/>
            <p:cNvSpPr/>
            <p:nvPr/>
          </p:nvSpPr>
          <p:spPr>
            <a:xfrm>
              <a:off x="-1" y="33570"/>
              <a:ext cx="1759362" cy="1759361"/>
            </a:xfrm>
            <a:prstGeom prst="ellipse">
              <a:avLst/>
            </a:prstGeom>
            <a:solidFill>
              <a:srgbClr val="D7F2F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79" name="Picture 23" descr="Picture 2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37384" y="0"/>
              <a:ext cx="1657751" cy="23443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1" name="Rectangle 1"/>
          <p:cNvSpPr txBox="1"/>
          <p:nvPr/>
        </p:nvSpPr>
        <p:spPr>
          <a:xfrm>
            <a:off x="5239540" y="117433"/>
            <a:ext cx="1995449" cy="49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>
                <a:solidFill>
                  <a:schemeClr val="accent4"/>
                </a:solidFill>
              </a:defRPr>
            </a:lvl1pPr>
          </a:lstStyle>
          <a:p>
            <a:pPr/>
            <a:r>
              <a:t>Starter task</a:t>
            </a:r>
          </a:p>
        </p:txBody>
      </p:sp>
      <p:sp>
        <p:nvSpPr>
          <p:cNvPr id="182" name="Rectangle 2"/>
          <p:cNvSpPr txBox="1"/>
          <p:nvPr/>
        </p:nvSpPr>
        <p:spPr>
          <a:xfrm>
            <a:off x="5331843" y="3211877"/>
            <a:ext cx="2119036" cy="1497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chemeClr val="accent4"/>
                </a:solidFill>
              </a:defRPr>
            </a:lvl1pPr>
          </a:lstStyle>
          <a:p>
            <a:pPr/>
            <a:r>
              <a:t>Work with a partner and write them down!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3"/>
      <p:bldP build="whole" bldLvl="1" animBg="1" rev="0" advAuto="0" spid="181" grpId="1"/>
      <p:bldP build="whole" bldLvl="1" animBg="1" rev="0" advAuto="0" spid="162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Rectangle 3"/>
          <p:cNvSpPr txBox="1"/>
          <p:nvPr/>
        </p:nvSpPr>
        <p:spPr>
          <a:xfrm>
            <a:off x="-12190" y="51846"/>
            <a:ext cx="12238150" cy="70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8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Mutual Respect for Different Faiths and Beliefs</a:t>
            </a:r>
          </a:p>
        </p:txBody>
      </p:sp>
      <p:sp>
        <p:nvSpPr>
          <p:cNvPr id="186" name="Rectangle 5"/>
          <p:cNvSpPr txBox="1"/>
          <p:nvPr/>
        </p:nvSpPr>
        <p:spPr>
          <a:xfrm>
            <a:off x="454946" y="868590"/>
            <a:ext cx="11464457" cy="876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F4B183"/>
                </a:solidFill>
              </a:defRPr>
            </a:lvl1pPr>
          </a:lstStyle>
          <a:p>
            <a:pPr/>
            <a:r>
              <a:t>There are lots of different people in Britain who all have different faith and beliefs. </a:t>
            </a:r>
          </a:p>
        </p:txBody>
      </p:sp>
      <p:sp>
        <p:nvSpPr>
          <p:cNvPr id="187" name="Rectangle 7"/>
          <p:cNvSpPr txBox="1"/>
          <p:nvPr/>
        </p:nvSpPr>
        <p:spPr>
          <a:xfrm>
            <a:off x="217075" y="2074811"/>
            <a:ext cx="3590750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F4B183"/>
                </a:solidFill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88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124916"/>
            <a:ext cx="2170239" cy="2802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70238" y="4677476"/>
            <a:ext cx="3001618" cy="2180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99613" y="3477986"/>
            <a:ext cx="2792386" cy="3370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Picture 8" descr="Picture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094632" y="3844788"/>
            <a:ext cx="3320684" cy="301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Rectangle 12"/>
          <p:cNvSpPr txBox="1"/>
          <p:nvPr/>
        </p:nvSpPr>
        <p:spPr>
          <a:xfrm>
            <a:off x="627393" y="1814414"/>
            <a:ext cx="11464457" cy="1308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F4B183"/>
                </a:solidFill>
              </a:defRPr>
            </a:lvl1pPr>
          </a:lstStyle>
          <a:p>
            <a:pPr/>
            <a:r>
              <a:t>It is very important that we treat others how we would like to be treated, with mutual respect, tolerance and we should pride ourself on being a genuinely good person.   </a:t>
            </a:r>
          </a:p>
        </p:txBody>
      </p:sp>
      <p:sp>
        <p:nvSpPr>
          <p:cNvPr id="193" name="Rectangle 10"/>
          <p:cNvSpPr txBox="1"/>
          <p:nvPr/>
        </p:nvSpPr>
        <p:spPr>
          <a:xfrm>
            <a:off x="725668" y="3799506"/>
            <a:ext cx="886047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4B183"/>
                </a:solidFill>
              </a:defRPr>
            </a:lvl1pPr>
          </a:lstStyle>
          <a:p>
            <a:pPr/>
            <a:r>
              <a:t>Muslims</a:t>
            </a:r>
          </a:p>
        </p:txBody>
      </p:sp>
      <p:sp>
        <p:nvSpPr>
          <p:cNvPr id="194" name="Rectangle 13"/>
          <p:cNvSpPr txBox="1"/>
          <p:nvPr/>
        </p:nvSpPr>
        <p:spPr>
          <a:xfrm>
            <a:off x="6313199" y="3527362"/>
            <a:ext cx="10658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4B183"/>
                </a:solidFill>
              </a:defRPr>
            </a:lvl1pPr>
          </a:lstStyle>
          <a:p>
            <a:pPr/>
            <a:r>
              <a:t>Buddhists </a:t>
            </a:r>
          </a:p>
        </p:txBody>
      </p:sp>
      <p:sp>
        <p:nvSpPr>
          <p:cNvPr id="195" name="Rectangle 14"/>
          <p:cNvSpPr txBox="1"/>
          <p:nvPr/>
        </p:nvSpPr>
        <p:spPr>
          <a:xfrm>
            <a:off x="10464617" y="3108654"/>
            <a:ext cx="748753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4B183"/>
                </a:solidFill>
              </a:defRPr>
            </a:lvl1pPr>
          </a:lstStyle>
          <a:p>
            <a:pPr/>
            <a:r>
              <a:t>Hindus</a:t>
            </a:r>
          </a:p>
        </p:txBody>
      </p:sp>
      <p:sp>
        <p:nvSpPr>
          <p:cNvPr id="196" name="Rectangle 15"/>
          <p:cNvSpPr txBox="1"/>
          <p:nvPr/>
        </p:nvSpPr>
        <p:spPr>
          <a:xfrm>
            <a:off x="2427374" y="4270045"/>
            <a:ext cx="575070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4B183"/>
                </a:solidFill>
              </a:defRPr>
            </a:lvl1pPr>
          </a:lstStyle>
          <a:p>
            <a:pPr/>
            <a:r>
              <a:t>Sikhs</a:t>
            </a:r>
          </a:p>
        </p:txBody>
      </p:sp>
      <p:pic>
        <p:nvPicPr>
          <p:cNvPr id="197" name="Picture 17" descr="Picture 17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786313" y="4076444"/>
            <a:ext cx="2005389" cy="279569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Rectangle 18"/>
          <p:cNvSpPr txBox="1"/>
          <p:nvPr/>
        </p:nvSpPr>
        <p:spPr>
          <a:xfrm>
            <a:off x="8640438" y="3723463"/>
            <a:ext cx="540467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4B183"/>
                </a:solidFill>
              </a:defRPr>
            </a:lvl1pPr>
          </a:lstStyle>
          <a:p>
            <a:pPr/>
            <a:r>
              <a:t>Jews</a:t>
            </a:r>
          </a:p>
        </p:txBody>
      </p:sp>
      <p:pic>
        <p:nvPicPr>
          <p:cNvPr id="199" name="Picture 19" descr="Picture 19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718245" y="4712487"/>
            <a:ext cx="2388641" cy="2154461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Rectangle 22"/>
          <p:cNvSpPr txBox="1"/>
          <p:nvPr/>
        </p:nvSpPr>
        <p:spPr>
          <a:xfrm>
            <a:off x="3833031" y="4270045"/>
            <a:ext cx="101318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4B183"/>
                </a:solidFill>
              </a:defRPr>
            </a:lvl1pPr>
          </a:lstStyle>
          <a:p>
            <a:pPr/>
            <a:r>
              <a:t>Christians</a:t>
            </a:r>
          </a:p>
        </p:txBody>
      </p:sp>
      <p:sp>
        <p:nvSpPr>
          <p:cNvPr id="201" name="Explosion 1 9"/>
          <p:cNvSpPr/>
          <p:nvPr/>
        </p:nvSpPr>
        <p:spPr>
          <a:xfrm>
            <a:off x="358131" y="591308"/>
            <a:ext cx="11782775" cy="5494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7"/>
                </a:lnTo>
                <a:lnTo>
                  <a:pt x="16702" y="7315"/>
                </a:lnTo>
                <a:lnTo>
                  <a:pt x="21097" y="8137"/>
                </a:lnTo>
                <a:lnTo>
                  <a:pt x="17607" y="10475"/>
                </a:lnTo>
                <a:lnTo>
                  <a:pt x="21600" y="13290"/>
                </a:lnTo>
                <a:lnTo>
                  <a:pt x="16837" y="12942"/>
                </a:lnTo>
                <a:lnTo>
                  <a:pt x="18145" y="18095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5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7"/>
                </a:lnTo>
                <a:lnTo>
                  <a:pt x="5667" y="13937"/>
                </a:lnTo>
                <a:lnTo>
                  <a:pt x="135" y="14587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5"/>
                </a:lnTo>
                <a:lnTo>
                  <a:pt x="7312" y="6320"/>
                </a:lnTo>
                <a:lnTo>
                  <a:pt x="8352" y="2295"/>
                </a:lnTo>
                <a:close/>
              </a:path>
            </a:pathLst>
          </a:custGeom>
          <a:solidFill>
            <a:srgbClr val="FFCC9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2" name="Rectangle 20"/>
          <p:cNvSpPr txBox="1"/>
          <p:nvPr/>
        </p:nvSpPr>
        <p:spPr>
          <a:xfrm>
            <a:off x="2206492" y="2245854"/>
            <a:ext cx="7800787" cy="1777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 sz="6000">
                <a:ln w="13461" cap="flat">
                  <a:solidFill>
                    <a:srgbClr val="0033CC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  <a:r>
              <a:t>What personal qualities </a:t>
            </a:r>
          </a:p>
          <a:p>
            <a:pPr algn="ctr">
              <a:defRPr b="1" sz="6000">
                <a:ln w="13461" cap="flat">
                  <a:solidFill>
                    <a:srgbClr val="0033CC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  <a:r>
              <a:t>can we show each day?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ntr" nodeType="clickEffect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Class="entr" nodeType="clickEffect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clickEffect" presetSubtype="4" presetID="2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8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Class="entr" nodeType="clickEffect" presetSubtype="8" presetID="2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7" grpId="11"/>
      <p:bldP build="whole" bldLvl="1" animBg="1" rev="0" advAuto="0" spid="187" grpId="2"/>
      <p:bldP build="whole" bldLvl="1" animBg="1" rev="0" advAuto="0" spid="188" grpId="3"/>
      <p:bldP build="whole" bldLvl="1" animBg="1" rev="0" advAuto="0" spid="186" grpId="1"/>
      <p:bldP build="whole" bldLvl="1" animBg="1" rev="0" advAuto="0" spid="200" grpId="13"/>
      <p:bldP build="whole" bldLvl="1" animBg="1" rev="0" advAuto="0" spid="194" grpId="8"/>
      <p:bldP build="whole" bldLvl="1" animBg="1" rev="0" advAuto="0" spid="195" grpId="10"/>
      <p:bldP build="whole" bldLvl="1" animBg="1" rev="0" advAuto="0" spid="199" grpId="14"/>
      <p:bldP build="whole" bldLvl="1" animBg="1" rev="0" advAuto="0" spid="201" grpId="16"/>
      <p:bldP build="whole" bldLvl="1" animBg="1" rev="0" advAuto="0" spid="196" grpId="6"/>
      <p:bldP build="whole" bldLvl="1" animBg="1" rev="0" advAuto="0" spid="198" grpId="12"/>
      <p:bldP build="whole" bldLvl="1" animBg="1" rev="0" advAuto="0" spid="190" grpId="9"/>
      <p:bldP build="whole" bldLvl="1" animBg="1" rev="0" advAuto="0" spid="191" grpId="7"/>
      <p:bldP build="whole" bldLvl="1" animBg="1" rev="0" advAuto="0" spid="189" grpId="5"/>
      <p:bldP build="whole" bldLvl="1" animBg="1" rev="0" advAuto="0" spid="192" grpId="15"/>
      <p:bldP build="whole" bldLvl="1" animBg="1" rev="0" advAuto="0" spid="202" grpId="17"/>
      <p:bldP build="whole" bldLvl="1" animBg="1" rev="0" advAuto="0" spid="193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Rectangle 1"/>
          <p:cNvSpPr txBox="1"/>
          <p:nvPr/>
        </p:nvSpPr>
        <p:spPr>
          <a:xfrm>
            <a:off x="213671" y="945645"/>
            <a:ext cx="11783319" cy="3903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  <a:r>
              <a:t>Physical Activity</a:t>
            </a:r>
          </a:p>
          <a:p>
            <a:pPr algn="ctr">
              <a:defRPr b="1" sz="4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</a:p>
          <a:p>
            <a:pPr algn="ctr">
              <a:defRPr b="1" sz="4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</a:p>
          <a:p>
            <a:pPr algn="ctr">
              <a:defRPr b="1" sz="4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</a:p>
          <a:p>
            <a:pPr algn="ctr">
              <a:defRPr b="1" sz="4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</a:p>
          <a:p>
            <a:pPr algn="ctr">
              <a:defRPr b="1" sz="4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</a:p>
          <a:p>
            <a:pPr algn="ctr">
              <a:defRPr sz="4000">
                <a:solidFill>
                  <a:schemeClr val="accent4"/>
                </a:solidFill>
              </a:defRPr>
            </a:pPr>
            <a:r>
              <a:t>We are going to play a few active games</a:t>
            </a:r>
            <a:r>
              <a:rPr b="1"/>
              <a:t>.</a:t>
            </a:r>
          </a:p>
          <a:p>
            <a:pPr algn="ctr">
              <a:defRPr sz="4000" u="sng">
                <a:solidFill>
                  <a:schemeClr val="accent4"/>
                </a:solidFill>
              </a:defRPr>
            </a:pPr>
          </a:p>
          <a:p>
            <a:pPr algn="ctr">
              <a:defRPr sz="4000" u="sng">
                <a:solidFill>
                  <a:schemeClr val="accent4"/>
                </a:solidFill>
              </a:defRPr>
            </a:pPr>
            <a:r>
              <a:t>Respect </a:t>
            </a:r>
          </a:p>
          <a:p>
            <a:pPr algn="ctr">
              <a:defRPr sz="4000">
                <a:solidFill>
                  <a:schemeClr val="accent4"/>
                </a:solidFill>
              </a:defRPr>
            </a:pPr>
            <a:r>
              <a:t>How can you show respect during different activities?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88759"/>
            <a:ext cx="12192000" cy="73213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2" name="Vertical Scroll 1"/>
          <p:cNvGrpSpPr/>
          <p:nvPr/>
        </p:nvGrpSpPr>
        <p:grpSpPr>
          <a:xfrm>
            <a:off x="1428690" y="0"/>
            <a:ext cx="9047748" cy="6532200"/>
            <a:chOff x="0" y="0"/>
            <a:chExt cx="9047746" cy="6532198"/>
          </a:xfrm>
        </p:grpSpPr>
        <p:sp>
          <p:nvSpPr>
            <p:cNvPr id="99" name="Shape"/>
            <p:cNvSpPr/>
            <p:nvPr/>
          </p:nvSpPr>
          <p:spPr>
            <a:xfrm>
              <a:off x="0" y="0"/>
              <a:ext cx="9047748" cy="653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" y="21600"/>
                  </a:moveTo>
                  <a:cubicBezTo>
                    <a:pt x="436" y="21600"/>
                    <a:pt x="0" y="20996"/>
                    <a:pt x="0" y="20250"/>
                  </a:cubicBezTo>
                  <a:cubicBezTo>
                    <a:pt x="0" y="19504"/>
                    <a:pt x="436" y="18900"/>
                    <a:pt x="975" y="18900"/>
                  </a:cubicBezTo>
                  <a:lnTo>
                    <a:pt x="1949" y="18900"/>
                  </a:lnTo>
                  <a:lnTo>
                    <a:pt x="1949" y="1350"/>
                  </a:lnTo>
                  <a:cubicBezTo>
                    <a:pt x="1949" y="604"/>
                    <a:pt x="2386" y="0"/>
                    <a:pt x="2924" y="0"/>
                  </a:cubicBezTo>
                  <a:lnTo>
                    <a:pt x="20625" y="0"/>
                  </a:lnTo>
                  <a:cubicBezTo>
                    <a:pt x="21164" y="0"/>
                    <a:pt x="21600" y="604"/>
                    <a:pt x="21600" y="1350"/>
                  </a:cubicBezTo>
                  <a:cubicBezTo>
                    <a:pt x="21600" y="2096"/>
                    <a:pt x="21164" y="2700"/>
                    <a:pt x="20625" y="2700"/>
                  </a:cubicBezTo>
                  <a:lnTo>
                    <a:pt x="19651" y="2700"/>
                  </a:lnTo>
                  <a:lnTo>
                    <a:pt x="19651" y="20250"/>
                  </a:lnTo>
                  <a:cubicBezTo>
                    <a:pt x="19651" y="20996"/>
                    <a:pt x="19214" y="21600"/>
                    <a:pt x="18676" y="21600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0" name="Shape"/>
            <p:cNvSpPr/>
            <p:nvPr/>
          </p:nvSpPr>
          <p:spPr>
            <a:xfrm>
              <a:off x="0" y="408261"/>
              <a:ext cx="1633050" cy="6123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95"/>
                    <a:pt x="19182" y="1440"/>
                    <a:pt x="16200" y="1440"/>
                  </a:cubicBezTo>
                  <a:cubicBezTo>
                    <a:pt x="14709" y="1440"/>
                    <a:pt x="13500" y="1118"/>
                    <a:pt x="13500" y="720"/>
                  </a:cubicBezTo>
                  <a:cubicBezTo>
                    <a:pt x="13500" y="322"/>
                    <a:pt x="14709" y="0"/>
                    <a:pt x="16200" y="0"/>
                  </a:cubicBezTo>
                  <a:close/>
                  <a:moveTo>
                    <a:pt x="10800" y="20160"/>
                  </a:moveTo>
                  <a:cubicBezTo>
                    <a:pt x="10800" y="20955"/>
                    <a:pt x="8382" y="21600"/>
                    <a:pt x="5400" y="21600"/>
                  </a:cubicBezTo>
                  <a:cubicBezTo>
                    <a:pt x="2418" y="21600"/>
                    <a:pt x="0" y="20955"/>
                    <a:pt x="0" y="20160"/>
                  </a:cubicBezTo>
                  <a:cubicBezTo>
                    <a:pt x="0" y="19365"/>
                    <a:pt x="2418" y="18720"/>
                    <a:pt x="5400" y="18720"/>
                  </a:cubicBezTo>
                  <a:cubicBezTo>
                    <a:pt x="6891" y="18720"/>
                    <a:pt x="8100" y="19042"/>
                    <a:pt x="8100" y="19440"/>
                  </a:cubicBezTo>
                  <a:cubicBezTo>
                    <a:pt x="8100" y="19838"/>
                    <a:pt x="6891" y="20160"/>
                    <a:pt x="5400" y="2016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1" name="Shape"/>
            <p:cNvSpPr/>
            <p:nvPr/>
          </p:nvSpPr>
          <p:spPr>
            <a:xfrm>
              <a:off x="0" y="0"/>
              <a:ext cx="9047748" cy="653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9" y="18900"/>
                  </a:moveTo>
                  <a:lnTo>
                    <a:pt x="1949" y="1350"/>
                  </a:lnTo>
                  <a:cubicBezTo>
                    <a:pt x="1949" y="604"/>
                    <a:pt x="2386" y="0"/>
                    <a:pt x="2924" y="0"/>
                  </a:cubicBezTo>
                  <a:lnTo>
                    <a:pt x="20625" y="0"/>
                  </a:lnTo>
                  <a:cubicBezTo>
                    <a:pt x="21164" y="0"/>
                    <a:pt x="21600" y="604"/>
                    <a:pt x="21600" y="1350"/>
                  </a:cubicBezTo>
                  <a:cubicBezTo>
                    <a:pt x="21600" y="2096"/>
                    <a:pt x="21164" y="2700"/>
                    <a:pt x="20625" y="2700"/>
                  </a:cubicBezTo>
                  <a:lnTo>
                    <a:pt x="19651" y="2700"/>
                  </a:lnTo>
                  <a:lnTo>
                    <a:pt x="19651" y="20250"/>
                  </a:lnTo>
                  <a:cubicBezTo>
                    <a:pt x="19651" y="20996"/>
                    <a:pt x="19214" y="21600"/>
                    <a:pt x="18676" y="21600"/>
                  </a:cubicBezTo>
                  <a:lnTo>
                    <a:pt x="975" y="21600"/>
                  </a:lnTo>
                  <a:cubicBezTo>
                    <a:pt x="436" y="21600"/>
                    <a:pt x="0" y="20996"/>
                    <a:pt x="0" y="20250"/>
                  </a:cubicBezTo>
                  <a:cubicBezTo>
                    <a:pt x="0" y="19504"/>
                    <a:pt x="436" y="18900"/>
                    <a:pt x="975" y="18900"/>
                  </a:cubicBezTo>
                  <a:close/>
                  <a:moveTo>
                    <a:pt x="2924" y="0"/>
                  </a:moveTo>
                  <a:cubicBezTo>
                    <a:pt x="3462" y="0"/>
                    <a:pt x="3899" y="604"/>
                    <a:pt x="3899" y="1350"/>
                  </a:cubicBezTo>
                  <a:cubicBezTo>
                    <a:pt x="3899" y="2096"/>
                    <a:pt x="3462" y="2700"/>
                    <a:pt x="2924" y="2700"/>
                  </a:cubicBezTo>
                  <a:cubicBezTo>
                    <a:pt x="2655" y="2700"/>
                    <a:pt x="2437" y="2398"/>
                    <a:pt x="2437" y="2025"/>
                  </a:cubicBezTo>
                  <a:cubicBezTo>
                    <a:pt x="2437" y="1652"/>
                    <a:pt x="2655" y="1350"/>
                    <a:pt x="2924" y="1350"/>
                  </a:cubicBezTo>
                  <a:lnTo>
                    <a:pt x="3899" y="1350"/>
                  </a:lnTo>
                  <a:moveTo>
                    <a:pt x="19651" y="2700"/>
                  </a:moveTo>
                  <a:lnTo>
                    <a:pt x="2924" y="2700"/>
                  </a:lnTo>
                  <a:moveTo>
                    <a:pt x="975" y="18900"/>
                  </a:moveTo>
                  <a:cubicBezTo>
                    <a:pt x="1244" y="18900"/>
                    <a:pt x="1462" y="19202"/>
                    <a:pt x="1462" y="19575"/>
                  </a:cubicBezTo>
                  <a:cubicBezTo>
                    <a:pt x="1462" y="19948"/>
                    <a:pt x="1244" y="20250"/>
                    <a:pt x="975" y="20250"/>
                  </a:cubicBezTo>
                  <a:lnTo>
                    <a:pt x="1949" y="20250"/>
                  </a:lnTo>
                  <a:moveTo>
                    <a:pt x="975" y="21600"/>
                  </a:moveTo>
                  <a:cubicBezTo>
                    <a:pt x="1513" y="21600"/>
                    <a:pt x="1949" y="20996"/>
                    <a:pt x="1949" y="20250"/>
                  </a:cubicBezTo>
                  <a:lnTo>
                    <a:pt x="1949" y="1890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0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52" y="6061574"/>
            <a:ext cx="958274" cy="970995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Rectangle 4"/>
          <p:cNvSpPr txBox="1"/>
          <p:nvPr/>
        </p:nvSpPr>
        <p:spPr>
          <a:xfrm>
            <a:off x="2479400" y="693333"/>
            <a:ext cx="7233197" cy="850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British Values</a:t>
            </a:r>
          </a:p>
        </p:txBody>
      </p:sp>
      <p:sp>
        <p:nvSpPr>
          <p:cNvPr id="105" name="TextBox 2"/>
          <p:cNvSpPr txBox="1"/>
          <p:nvPr/>
        </p:nvSpPr>
        <p:spPr>
          <a:xfrm>
            <a:off x="2479401" y="1997755"/>
            <a:ext cx="6867530" cy="3837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The Rule of Law 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Democracy 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Individual Liberty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Mutual respect of those with different faiths and beliefs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88759"/>
            <a:ext cx="12192000" cy="73213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1" name="Vertical Scroll 1"/>
          <p:cNvGrpSpPr/>
          <p:nvPr/>
        </p:nvGrpSpPr>
        <p:grpSpPr>
          <a:xfrm>
            <a:off x="1428690" y="0"/>
            <a:ext cx="9047748" cy="6532200"/>
            <a:chOff x="0" y="0"/>
            <a:chExt cx="9047746" cy="6532198"/>
          </a:xfrm>
        </p:grpSpPr>
        <p:sp>
          <p:nvSpPr>
            <p:cNvPr id="108" name="Shape"/>
            <p:cNvSpPr/>
            <p:nvPr/>
          </p:nvSpPr>
          <p:spPr>
            <a:xfrm>
              <a:off x="0" y="0"/>
              <a:ext cx="9047748" cy="653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" y="21600"/>
                  </a:moveTo>
                  <a:cubicBezTo>
                    <a:pt x="436" y="21600"/>
                    <a:pt x="0" y="20996"/>
                    <a:pt x="0" y="20250"/>
                  </a:cubicBezTo>
                  <a:cubicBezTo>
                    <a:pt x="0" y="19504"/>
                    <a:pt x="436" y="18900"/>
                    <a:pt x="975" y="18900"/>
                  </a:cubicBezTo>
                  <a:lnTo>
                    <a:pt x="1949" y="18900"/>
                  </a:lnTo>
                  <a:lnTo>
                    <a:pt x="1949" y="1350"/>
                  </a:lnTo>
                  <a:cubicBezTo>
                    <a:pt x="1949" y="604"/>
                    <a:pt x="2386" y="0"/>
                    <a:pt x="2924" y="0"/>
                  </a:cubicBezTo>
                  <a:lnTo>
                    <a:pt x="20625" y="0"/>
                  </a:lnTo>
                  <a:cubicBezTo>
                    <a:pt x="21164" y="0"/>
                    <a:pt x="21600" y="604"/>
                    <a:pt x="21600" y="1350"/>
                  </a:cubicBezTo>
                  <a:cubicBezTo>
                    <a:pt x="21600" y="2096"/>
                    <a:pt x="21164" y="2700"/>
                    <a:pt x="20625" y="2700"/>
                  </a:cubicBezTo>
                  <a:lnTo>
                    <a:pt x="19651" y="2700"/>
                  </a:lnTo>
                  <a:lnTo>
                    <a:pt x="19651" y="20250"/>
                  </a:lnTo>
                  <a:cubicBezTo>
                    <a:pt x="19651" y="20996"/>
                    <a:pt x="19214" y="21600"/>
                    <a:pt x="18676" y="21600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9" name="Shape"/>
            <p:cNvSpPr/>
            <p:nvPr/>
          </p:nvSpPr>
          <p:spPr>
            <a:xfrm>
              <a:off x="0" y="408261"/>
              <a:ext cx="1633050" cy="6123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95"/>
                    <a:pt x="19182" y="1440"/>
                    <a:pt x="16200" y="1440"/>
                  </a:cubicBezTo>
                  <a:cubicBezTo>
                    <a:pt x="14709" y="1440"/>
                    <a:pt x="13500" y="1118"/>
                    <a:pt x="13500" y="720"/>
                  </a:cubicBezTo>
                  <a:cubicBezTo>
                    <a:pt x="13500" y="322"/>
                    <a:pt x="14709" y="0"/>
                    <a:pt x="16200" y="0"/>
                  </a:cubicBezTo>
                  <a:close/>
                  <a:moveTo>
                    <a:pt x="10800" y="20160"/>
                  </a:moveTo>
                  <a:cubicBezTo>
                    <a:pt x="10800" y="20955"/>
                    <a:pt x="8382" y="21600"/>
                    <a:pt x="5400" y="21600"/>
                  </a:cubicBezTo>
                  <a:cubicBezTo>
                    <a:pt x="2418" y="21600"/>
                    <a:pt x="0" y="20955"/>
                    <a:pt x="0" y="20160"/>
                  </a:cubicBezTo>
                  <a:cubicBezTo>
                    <a:pt x="0" y="19365"/>
                    <a:pt x="2418" y="18720"/>
                    <a:pt x="5400" y="18720"/>
                  </a:cubicBezTo>
                  <a:cubicBezTo>
                    <a:pt x="6891" y="18720"/>
                    <a:pt x="8100" y="19042"/>
                    <a:pt x="8100" y="19440"/>
                  </a:cubicBezTo>
                  <a:cubicBezTo>
                    <a:pt x="8100" y="19838"/>
                    <a:pt x="6891" y="20160"/>
                    <a:pt x="5400" y="2016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0" name="Shape"/>
            <p:cNvSpPr/>
            <p:nvPr/>
          </p:nvSpPr>
          <p:spPr>
            <a:xfrm>
              <a:off x="0" y="0"/>
              <a:ext cx="9047748" cy="653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9" y="18900"/>
                  </a:moveTo>
                  <a:lnTo>
                    <a:pt x="1949" y="1350"/>
                  </a:lnTo>
                  <a:cubicBezTo>
                    <a:pt x="1949" y="604"/>
                    <a:pt x="2386" y="0"/>
                    <a:pt x="2924" y="0"/>
                  </a:cubicBezTo>
                  <a:lnTo>
                    <a:pt x="20625" y="0"/>
                  </a:lnTo>
                  <a:cubicBezTo>
                    <a:pt x="21164" y="0"/>
                    <a:pt x="21600" y="604"/>
                    <a:pt x="21600" y="1350"/>
                  </a:cubicBezTo>
                  <a:cubicBezTo>
                    <a:pt x="21600" y="2096"/>
                    <a:pt x="21164" y="2700"/>
                    <a:pt x="20625" y="2700"/>
                  </a:cubicBezTo>
                  <a:lnTo>
                    <a:pt x="19651" y="2700"/>
                  </a:lnTo>
                  <a:lnTo>
                    <a:pt x="19651" y="20250"/>
                  </a:lnTo>
                  <a:cubicBezTo>
                    <a:pt x="19651" y="20996"/>
                    <a:pt x="19214" y="21600"/>
                    <a:pt x="18676" y="21600"/>
                  </a:cubicBezTo>
                  <a:lnTo>
                    <a:pt x="975" y="21600"/>
                  </a:lnTo>
                  <a:cubicBezTo>
                    <a:pt x="436" y="21600"/>
                    <a:pt x="0" y="20996"/>
                    <a:pt x="0" y="20250"/>
                  </a:cubicBezTo>
                  <a:cubicBezTo>
                    <a:pt x="0" y="19504"/>
                    <a:pt x="436" y="18900"/>
                    <a:pt x="975" y="18900"/>
                  </a:cubicBezTo>
                  <a:close/>
                  <a:moveTo>
                    <a:pt x="2924" y="0"/>
                  </a:moveTo>
                  <a:cubicBezTo>
                    <a:pt x="3462" y="0"/>
                    <a:pt x="3899" y="604"/>
                    <a:pt x="3899" y="1350"/>
                  </a:cubicBezTo>
                  <a:cubicBezTo>
                    <a:pt x="3899" y="2096"/>
                    <a:pt x="3462" y="2700"/>
                    <a:pt x="2924" y="2700"/>
                  </a:cubicBezTo>
                  <a:cubicBezTo>
                    <a:pt x="2655" y="2700"/>
                    <a:pt x="2437" y="2398"/>
                    <a:pt x="2437" y="2025"/>
                  </a:cubicBezTo>
                  <a:cubicBezTo>
                    <a:pt x="2437" y="1652"/>
                    <a:pt x="2655" y="1350"/>
                    <a:pt x="2924" y="1350"/>
                  </a:cubicBezTo>
                  <a:lnTo>
                    <a:pt x="3899" y="1350"/>
                  </a:lnTo>
                  <a:moveTo>
                    <a:pt x="19651" y="2700"/>
                  </a:moveTo>
                  <a:lnTo>
                    <a:pt x="2924" y="2700"/>
                  </a:lnTo>
                  <a:moveTo>
                    <a:pt x="975" y="18900"/>
                  </a:moveTo>
                  <a:cubicBezTo>
                    <a:pt x="1244" y="18900"/>
                    <a:pt x="1462" y="19202"/>
                    <a:pt x="1462" y="19575"/>
                  </a:cubicBezTo>
                  <a:cubicBezTo>
                    <a:pt x="1462" y="19948"/>
                    <a:pt x="1244" y="20250"/>
                    <a:pt x="975" y="20250"/>
                  </a:cubicBezTo>
                  <a:lnTo>
                    <a:pt x="1949" y="20250"/>
                  </a:lnTo>
                  <a:moveTo>
                    <a:pt x="975" y="21600"/>
                  </a:moveTo>
                  <a:cubicBezTo>
                    <a:pt x="1513" y="21600"/>
                    <a:pt x="1949" y="20996"/>
                    <a:pt x="1949" y="20250"/>
                  </a:cubicBezTo>
                  <a:lnTo>
                    <a:pt x="1949" y="1890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12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52" y="6061574"/>
            <a:ext cx="958274" cy="970995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Rectangle 4"/>
          <p:cNvSpPr txBox="1"/>
          <p:nvPr/>
        </p:nvSpPr>
        <p:spPr>
          <a:xfrm>
            <a:off x="2479400" y="693333"/>
            <a:ext cx="7233197" cy="850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British Values</a:t>
            </a:r>
          </a:p>
        </p:txBody>
      </p:sp>
      <p:sp>
        <p:nvSpPr>
          <p:cNvPr id="114" name="TextBox 2"/>
          <p:cNvSpPr txBox="1"/>
          <p:nvPr/>
        </p:nvSpPr>
        <p:spPr>
          <a:xfrm>
            <a:off x="2479401" y="1997755"/>
            <a:ext cx="6867530" cy="3837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The Rule of Law 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Democracy 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Individual Liberty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Mutual respect of those with different faiths and beliefs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Explosion 1 2"/>
          <p:cNvSpPr/>
          <p:nvPr/>
        </p:nvSpPr>
        <p:spPr>
          <a:xfrm rot="19160219">
            <a:off x="117897" y="113540"/>
            <a:ext cx="3396344" cy="2519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7"/>
                </a:lnTo>
                <a:lnTo>
                  <a:pt x="16702" y="7315"/>
                </a:lnTo>
                <a:lnTo>
                  <a:pt x="21097" y="8137"/>
                </a:lnTo>
                <a:lnTo>
                  <a:pt x="17607" y="10475"/>
                </a:lnTo>
                <a:lnTo>
                  <a:pt x="21600" y="13290"/>
                </a:lnTo>
                <a:lnTo>
                  <a:pt x="16837" y="12942"/>
                </a:lnTo>
                <a:lnTo>
                  <a:pt x="18145" y="18095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5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7"/>
                </a:lnTo>
                <a:lnTo>
                  <a:pt x="5667" y="13937"/>
                </a:lnTo>
                <a:lnTo>
                  <a:pt x="135" y="14587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5"/>
                </a:lnTo>
                <a:lnTo>
                  <a:pt x="7312" y="6320"/>
                </a:lnTo>
                <a:lnTo>
                  <a:pt x="8352" y="2295"/>
                </a:lnTo>
                <a:close/>
              </a:path>
            </a:pathLst>
          </a:custGeom>
          <a:solidFill>
            <a:srgbClr val="00B0F0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7" name="Rectangle 3"/>
          <p:cNvSpPr txBox="1"/>
          <p:nvPr/>
        </p:nvSpPr>
        <p:spPr>
          <a:xfrm>
            <a:off x="1861789" y="902313"/>
            <a:ext cx="9178068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The Rule of Law</a:t>
            </a:r>
          </a:p>
        </p:txBody>
      </p:sp>
      <p:pic>
        <p:nvPicPr>
          <p:cNvPr id="11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69771" y="2200680"/>
            <a:ext cx="2496295" cy="2201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5731900"/>
            <a:ext cx="1111348" cy="112610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Rectangle 4"/>
          <p:cNvSpPr txBox="1"/>
          <p:nvPr/>
        </p:nvSpPr>
        <p:spPr>
          <a:xfrm>
            <a:off x="2358682" y="4483387"/>
            <a:ext cx="7718475" cy="788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What is it?</a:t>
            </a:r>
          </a:p>
        </p:txBody>
      </p:sp>
      <p:sp>
        <p:nvSpPr>
          <p:cNvPr id="121" name="Rectangle 7"/>
          <p:cNvSpPr txBox="1"/>
          <p:nvPr/>
        </p:nvSpPr>
        <p:spPr>
          <a:xfrm rot="19514498">
            <a:off x="437171" y="642125"/>
            <a:ext cx="2476414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6000">
                <a:ln w="22225" cap="flat">
                  <a:solidFill>
                    <a:schemeClr val="accent2"/>
                  </a:solidFill>
                  <a:prstDash val="solid"/>
                  <a:round/>
                </a:ln>
                <a:solidFill>
                  <a:srgbClr val="F8CBAD"/>
                </a:solidFill>
                <a:effectLst>
                  <a:outerShdw sx="100000" sy="100000" kx="0" ky="0" algn="b" rotWithShape="0" blurRad="50800" dist="508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Recap</a:t>
            </a:r>
            <a:r>
              <a:rPr sz="720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122" name="Rectangle 1"/>
          <p:cNvSpPr txBox="1"/>
          <p:nvPr/>
        </p:nvSpPr>
        <p:spPr>
          <a:xfrm>
            <a:off x="1251065" y="5408733"/>
            <a:ext cx="10375671" cy="1108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The rule of law is what keeps our society together and what helps us live a happy life.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1" grpId="2"/>
      <p:bldP build="whole" bldLvl="1" animBg="1" rev="0" advAuto="0" spid="116" grpId="1"/>
      <p:bldP build="whole" bldLvl="1" animBg="1" rev="0" advAuto="0" spid="120" grpId="4"/>
      <p:bldP build="whole" bldLvl="1" animBg="1" rev="0" advAuto="0" spid="117" grpId="3"/>
      <p:bldP build="whole" bldLvl="1" animBg="1" rev="0" advAuto="0" spid="122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xplosion 1 2"/>
          <p:cNvSpPr/>
          <p:nvPr/>
        </p:nvSpPr>
        <p:spPr>
          <a:xfrm rot="19160219">
            <a:off x="96126" y="-44304"/>
            <a:ext cx="3396344" cy="2519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7"/>
                </a:lnTo>
                <a:lnTo>
                  <a:pt x="16702" y="7315"/>
                </a:lnTo>
                <a:lnTo>
                  <a:pt x="21097" y="8137"/>
                </a:lnTo>
                <a:lnTo>
                  <a:pt x="17607" y="10475"/>
                </a:lnTo>
                <a:lnTo>
                  <a:pt x="21600" y="13290"/>
                </a:lnTo>
                <a:lnTo>
                  <a:pt x="16837" y="12942"/>
                </a:lnTo>
                <a:lnTo>
                  <a:pt x="18145" y="18095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5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7"/>
                </a:lnTo>
                <a:lnTo>
                  <a:pt x="5667" y="13937"/>
                </a:lnTo>
                <a:lnTo>
                  <a:pt x="135" y="14587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5"/>
                </a:lnTo>
                <a:lnTo>
                  <a:pt x="7312" y="6320"/>
                </a:lnTo>
                <a:lnTo>
                  <a:pt x="8352" y="2295"/>
                </a:lnTo>
                <a:close/>
              </a:path>
            </a:pathLst>
          </a:custGeom>
          <a:solidFill>
            <a:srgbClr val="00B0F0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5" name="Rectangle 3"/>
          <p:cNvSpPr txBox="1"/>
          <p:nvPr/>
        </p:nvSpPr>
        <p:spPr>
          <a:xfrm>
            <a:off x="1776141" y="739274"/>
            <a:ext cx="9178068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Democracy</a:t>
            </a:r>
          </a:p>
        </p:txBody>
      </p:sp>
      <p:pic>
        <p:nvPicPr>
          <p:cNvPr id="12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2675" y="2102642"/>
            <a:ext cx="2496295" cy="2201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5731900"/>
            <a:ext cx="1111348" cy="112610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Rectangle 4"/>
          <p:cNvSpPr txBox="1"/>
          <p:nvPr/>
        </p:nvSpPr>
        <p:spPr>
          <a:xfrm>
            <a:off x="2591585" y="4573442"/>
            <a:ext cx="7718475" cy="788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What is it?</a:t>
            </a:r>
          </a:p>
        </p:txBody>
      </p:sp>
      <p:sp>
        <p:nvSpPr>
          <p:cNvPr id="129" name="Rectangle 7"/>
          <p:cNvSpPr txBox="1"/>
          <p:nvPr/>
        </p:nvSpPr>
        <p:spPr>
          <a:xfrm rot="19514498">
            <a:off x="437171" y="642125"/>
            <a:ext cx="2476414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6000">
                <a:ln w="22225" cap="flat">
                  <a:solidFill>
                    <a:schemeClr val="accent2"/>
                  </a:solidFill>
                  <a:prstDash val="solid"/>
                  <a:round/>
                </a:ln>
                <a:solidFill>
                  <a:srgbClr val="F8CBAD"/>
                </a:solidFill>
                <a:effectLst>
                  <a:outerShdw sx="100000" sy="100000" kx="0" ky="0" algn="b" rotWithShape="0" blurRad="50800" dist="508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Recap</a:t>
            </a:r>
            <a:r>
              <a:rPr sz="720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130" name="Rectangle 1"/>
          <p:cNvSpPr txBox="1"/>
          <p:nvPr/>
        </p:nvSpPr>
        <p:spPr>
          <a:xfrm>
            <a:off x="2072039" y="5560888"/>
            <a:ext cx="9351670" cy="663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500">
                <a:solidFill>
                  <a:srgbClr val="FFFFFF"/>
                </a:solidFill>
              </a:defRPr>
            </a:pPr>
            <a:r>
              <a:t>Democracy means </a:t>
            </a:r>
            <a:r>
              <a:rPr b="1"/>
              <a:t>‘rule by the people’.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3"/>
      <p:bldP build="whole" bldLvl="1" animBg="1" rev="0" advAuto="0" spid="130" grpId="5"/>
      <p:bldP build="whole" bldLvl="1" animBg="1" rev="0" advAuto="0" spid="124" grpId="1"/>
      <p:bldP build="whole" bldLvl="1" animBg="1" rev="0" advAuto="0" spid="129" grpId="2"/>
      <p:bldP build="whole" bldLvl="1" animBg="1" rev="0" advAuto="0" spid="128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75857" y="1807140"/>
            <a:ext cx="2496295" cy="2201457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Rectangle 1"/>
          <p:cNvSpPr txBox="1"/>
          <p:nvPr/>
        </p:nvSpPr>
        <p:spPr>
          <a:xfrm>
            <a:off x="5026059" y="4234934"/>
            <a:ext cx="3195891" cy="788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What is it?</a:t>
            </a:r>
          </a:p>
        </p:txBody>
      </p:sp>
      <p:sp>
        <p:nvSpPr>
          <p:cNvPr id="135" name="Rectangle 3"/>
          <p:cNvSpPr txBox="1"/>
          <p:nvPr/>
        </p:nvSpPr>
        <p:spPr>
          <a:xfrm>
            <a:off x="3970160" y="642083"/>
            <a:ext cx="5152236" cy="788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Individual Liberty</a:t>
            </a:r>
          </a:p>
        </p:txBody>
      </p:sp>
      <p:sp>
        <p:nvSpPr>
          <p:cNvPr id="136" name="Explosion 1 5"/>
          <p:cNvSpPr/>
          <p:nvPr/>
        </p:nvSpPr>
        <p:spPr>
          <a:xfrm rot="19160219">
            <a:off x="199540" y="244166"/>
            <a:ext cx="3396344" cy="2519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7"/>
                </a:lnTo>
                <a:lnTo>
                  <a:pt x="16702" y="7315"/>
                </a:lnTo>
                <a:lnTo>
                  <a:pt x="21097" y="8137"/>
                </a:lnTo>
                <a:lnTo>
                  <a:pt x="17607" y="10475"/>
                </a:lnTo>
                <a:lnTo>
                  <a:pt x="21600" y="13290"/>
                </a:lnTo>
                <a:lnTo>
                  <a:pt x="16837" y="12942"/>
                </a:lnTo>
                <a:lnTo>
                  <a:pt x="18145" y="18095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5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7"/>
                </a:lnTo>
                <a:lnTo>
                  <a:pt x="5667" y="13937"/>
                </a:lnTo>
                <a:lnTo>
                  <a:pt x="135" y="14587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5"/>
                </a:lnTo>
                <a:lnTo>
                  <a:pt x="7312" y="6320"/>
                </a:lnTo>
                <a:lnTo>
                  <a:pt x="8352" y="2295"/>
                </a:lnTo>
                <a:close/>
              </a:path>
            </a:pathLst>
          </a:custGeom>
          <a:solidFill>
            <a:srgbClr val="00B0F0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7" name="Rectangle 7"/>
          <p:cNvSpPr txBox="1"/>
          <p:nvPr/>
        </p:nvSpPr>
        <p:spPr>
          <a:xfrm rot="19514498">
            <a:off x="540585" y="930595"/>
            <a:ext cx="2476414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6000">
                <a:ln w="22225" cap="flat">
                  <a:solidFill>
                    <a:schemeClr val="accent2"/>
                  </a:solidFill>
                  <a:prstDash val="solid"/>
                  <a:round/>
                </a:ln>
                <a:solidFill>
                  <a:srgbClr val="F8CBAD"/>
                </a:solidFill>
                <a:effectLst>
                  <a:outerShdw sx="100000" sy="100000" kx="0" ky="0" algn="b" rotWithShape="0" blurRad="50800" dist="508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Recap</a:t>
            </a:r>
            <a:r>
              <a:rPr sz="720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138" name="Rectangle 4"/>
          <p:cNvSpPr txBox="1"/>
          <p:nvPr/>
        </p:nvSpPr>
        <p:spPr>
          <a:xfrm>
            <a:off x="4603934" y="5361861"/>
            <a:ext cx="4192276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/>
            <a:r>
              <a:t>I’m free to be me!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4" grpId="4"/>
      <p:bldP build="whole" bldLvl="1" animBg="1" rev="0" advAuto="0" spid="135" grpId="3"/>
      <p:bldP build="whole" bldLvl="1" animBg="1" rev="0" advAuto="0" spid="138" grpId="5"/>
      <p:bldP build="whole" bldLvl="1" animBg="1" rev="0" advAuto="0" spid="136" grpId="1"/>
      <p:bldP build="whole" bldLvl="1" animBg="1" rev="0" advAuto="0" spid="137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9677" y="556348"/>
            <a:ext cx="9957087" cy="5428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1. Make a list of everyone that has shown you respect"/>
          <p:cNvSpPr txBox="1"/>
          <p:nvPr/>
        </p:nvSpPr>
        <p:spPr>
          <a:xfrm>
            <a:off x="219310" y="1613580"/>
            <a:ext cx="1101678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1. Make a list of everyone that has shown you respect</a:t>
            </a:r>
          </a:p>
        </p:txBody>
      </p:sp>
      <p:sp>
        <p:nvSpPr>
          <p:cNvPr id="145" name="2. Why did you add them to your list?"/>
          <p:cNvSpPr txBox="1"/>
          <p:nvPr/>
        </p:nvSpPr>
        <p:spPr>
          <a:xfrm>
            <a:off x="1909477" y="5807453"/>
            <a:ext cx="763644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2. Why did you add them to your list?</a:t>
            </a:r>
          </a:p>
        </p:txBody>
      </p:sp>
      <p:pic>
        <p:nvPicPr>
          <p:cNvPr id="14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33519" y="2582087"/>
            <a:ext cx="4309162" cy="2708617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Rectangle 3"/>
          <p:cNvSpPr txBox="1"/>
          <p:nvPr/>
        </p:nvSpPr>
        <p:spPr>
          <a:xfrm>
            <a:off x="4889160" y="539543"/>
            <a:ext cx="2997880" cy="850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4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Task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8" presetID="7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4" grpId="1"/>
      <p:bldP build="whole" bldLvl="1" animBg="1" rev="0" advAuto="0" spid="145" grpId="3"/>
      <p:bldP build="whole" bldLvl="1" animBg="1" rev="0" advAuto="0" spid="146" grpId="2"/>
      <p:bldP build="whole" bldLvl="1" animBg="1" rev="0" advAuto="0" spid="147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Rectangle 3"/>
          <p:cNvSpPr txBox="1"/>
          <p:nvPr/>
        </p:nvSpPr>
        <p:spPr>
          <a:xfrm>
            <a:off x="1561682" y="339756"/>
            <a:ext cx="9695122" cy="601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4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Mutual respect for different faiths and beliefs</a:t>
            </a:r>
          </a:p>
        </p:txBody>
      </p:sp>
      <p:sp>
        <p:nvSpPr>
          <p:cNvPr id="151" name="Rectangle 2"/>
          <p:cNvSpPr txBox="1"/>
          <p:nvPr/>
        </p:nvSpPr>
        <p:spPr>
          <a:xfrm>
            <a:off x="3140665" y="6049926"/>
            <a:ext cx="6004561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https://www.bbc.co.uk/teach/school-radio/assemblies-ks1-ks2-british-values-mutual-respect/zp8yhcw</a:t>
            </a:r>
          </a:p>
        </p:txBody>
      </p:sp>
      <p:pic>
        <p:nvPicPr>
          <p:cNvPr id="152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93242" y="1406054"/>
            <a:ext cx="7699407" cy="42854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