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online-stopwatch.com/countdown-clock/" TargetMode="External"/><Relationship Id="rId4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bbc.co.uk/teach/school-radio/assemblies-ks1-ks2-british-values-the-rule-of-law/zc2bsk7" TargetMode="External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67" y="200456"/>
            <a:ext cx="11945216" cy="652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4"/>
          <p:cNvSpPr/>
          <p:nvPr/>
        </p:nvSpPr>
        <p:spPr>
          <a:xfrm>
            <a:off x="1669473" y="6082127"/>
            <a:ext cx="9289474" cy="333089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33CC"/>
                </a:solidFill>
              </a:defRPr>
            </a:pPr>
            <a:r>
              <a:t>The Central Criminal Court of England and Wales, </a:t>
            </a:r>
            <a:r>
              <a:rPr b="1" u="sng"/>
              <a:t>The Old Bailey</a:t>
            </a:r>
            <a:r>
              <a:t>. It is a crown court in London.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3"/>
          <p:cNvSpPr txBox="1"/>
          <p:nvPr/>
        </p:nvSpPr>
        <p:spPr>
          <a:xfrm>
            <a:off x="430299" y="35456"/>
            <a:ext cx="4383661" cy="86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1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Punishment</a:t>
            </a:r>
          </a:p>
        </p:txBody>
      </p:sp>
      <p:pic>
        <p:nvPicPr>
          <p:cNvPr id="1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90359">
            <a:off x="9177577" y="121687"/>
            <a:ext cx="3110647" cy="2339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 8"/>
          <p:cNvSpPr/>
          <p:nvPr/>
        </p:nvSpPr>
        <p:spPr>
          <a:xfrm>
            <a:off x="165067" y="2166679"/>
            <a:ext cx="4914124" cy="1346649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7999" tIns="107999" rIns="107999" bIns="107999" anchor="ctr">
            <a:spAutoFit/>
          </a:bodyPr>
          <a:lstStyle/>
          <a:p>
            <a:pPr algn="ctr">
              <a:defRPr b="1" sz="2000">
                <a:solidFill>
                  <a:srgbClr val="0070C0"/>
                </a:solidFill>
              </a:defRPr>
            </a:pPr>
            <a:r>
              <a:t>Sentence</a:t>
            </a:r>
            <a:endParaRPr>
              <a:solidFill>
                <a:srgbClr val="FFFFFF"/>
              </a:solidFill>
            </a:endParaRPr>
          </a:p>
          <a:p>
            <a:pPr algn="ctr">
              <a:defRPr>
                <a:solidFill>
                  <a:srgbClr val="0070C0"/>
                </a:solidFill>
              </a:defRPr>
            </a:pPr>
            <a:r>
              <a:t>Mostly imprisonment, a fine and/or other punishments for the person who was convicted of the crime.</a:t>
            </a:r>
          </a:p>
        </p:txBody>
      </p:sp>
      <p:sp>
        <p:nvSpPr>
          <p:cNvPr id="169" name="Rectangle 2"/>
          <p:cNvSpPr txBox="1"/>
          <p:nvPr/>
        </p:nvSpPr>
        <p:spPr>
          <a:xfrm>
            <a:off x="-49190" y="651077"/>
            <a:ext cx="5342637" cy="142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 algn="ctr">
              <a:defRPr sz="2400">
                <a:solidFill>
                  <a:srgbClr val="F2F2F2"/>
                </a:solidFill>
              </a:defRPr>
            </a:pPr>
            <a:r>
              <a:t>In criminal courts, the aim is to punish wrongdoers and impose a sentence which </a:t>
            </a:r>
            <a:br/>
            <a:r>
              <a:t>prevents them from reoffending.</a:t>
            </a:r>
          </a:p>
        </p:txBody>
      </p:sp>
      <p:sp>
        <p:nvSpPr>
          <p:cNvPr id="170" name="Rectangle 4"/>
          <p:cNvSpPr txBox="1"/>
          <p:nvPr/>
        </p:nvSpPr>
        <p:spPr>
          <a:xfrm>
            <a:off x="4679924" y="4426377"/>
            <a:ext cx="7466356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2F2F2"/>
                </a:solidFill>
              </a:defRPr>
            </a:pPr>
            <a:r>
              <a:t>In civil law, the courts award compensation when someone </a:t>
            </a:r>
            <a:br/>
            <a:r>
              <a:t>can prove the other party is in the wrong.</a:t>
            </a:r>
          </a:p>
        </p:txBody>
      </p:sp>
      <p:sp>
        <p:nvSpPr>
          <p:cNvPr id="171" name="Rectangle 10"/>
          <p:cNvSpPr txBox="1"/>
          <p:nvPr/>
        </p:nvSpPr>
        <p:spPr>
          <a:xfrm>
            <a:off x="5323185" y="2543816"/>
            <a:ext cx="722919" cy="738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5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or</a:t>
            </a:r>
            <a:r>
              <a:rPr sz="1800"/>
              <a:t> </a:t>
            </a:r>
          </a:p>
        </p:txBody>
      </p:sp>
      <p:sp>
        <p:nvSpPr>
          <p:cNvPr id="172" name="Rectangle 11"/>
          <p:cNvSpPr txBox="1"/>
          <p:nvPr/>
        </p:nvSpPr>
        <p:spPr>
          <a:xfrm>
            <a:off x="6653215" y="3362168"/>
            <a:ext cx="4757637" cy="86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61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Compensation</a:t>
            </a:r>
          </a:p>
        </p:txBody>
      </p:sp>
      <p:sp>
        <p:nvSpPr>
          <p:cNvPr id="173" name="Rectangle 12"/>
          <p:cNvSpPr/>
          <p:nvPr/>
        </p:nvSpPr>
        <p:spPr>
          <a:xfrm>
            <a:off x="6802017" y="5328805"/>
            <a:ext cx="4914123" cy="1346649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7999" tIns="107999" rIns="107999" bIns="107999" anchor="ctr">
            <a:spAutoFit/>
          </a:bodyPr>
          <a:lstStyle/>
          <a:p>
            <a:pPr algn="ctr">
              <a:defRPr b="1" sz="2000">
                <a:solidFill>
                  <a:srgbClr val="0070C0"/>
                </a:solidFill>
              </a:defRPr>
            </a:pPr>
            <a:r>
              <a:t>Compensation</a:t>
            </a:r>
            <a:r>
              <a:rPr b="0"/>
              <a:t> </a:t>
            </a:r>
            <a:endParaRPr>
              <a:solidFill>
                <a:srgbClr val="FFFFFF"/>
              </a:solidFill>
            </a:endParaRPr>
          </a:p>
          <a:p>
            <a:pPr algn="ctr">
              <a:defRPr>
                <a:solidFill>
                  <a:srgbClr val="0070C0"/>
                </a:solidFill>
              </a:defRPr>
            </a:pPr>
            <a:r>
              <a:t>Giving a person money or other things of value to provide for the costs of injuries that they have had.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7"/>
      <p:bldP build="whole" bldLvl="1" animBg="1" rev="0" advAuto="0" spid="169" grpId="4"/>
      <p:bldP build="whole" bldLvl="1" animBg="1" rev="0" advAuto="0" spid="168" grpId="5"/>
      <p:bldP build="whole" bldLvl="1" animBg="1" rev="0" advAuto="0" spid="172" grpId="3"/>
      <p:bldP build="whole" bldLvl="1" animBg="1" rev="0" advAuto="0" spid="167" grpId="6"/>
      <p:bldP build="whole" bldLvl="1" animBg="1" rev="0" advAuto="0" spid="165" grpId="1"/>
      <p:bldP build="whole" bldLvl="1" animBg="1" rev="0" advAuto="0" spid="173" grpId="8"/>
      <p:bldP build="whole" bldLvl="1" animBg="1" rev="0" advAuto="0" spid="17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3"/>
          <p:cNvSpPr txBox="1"/>
          <p:nvPr/>
        </p:nvSpPr>
        <p:spPr>
          <a:xfrm>
            <a:off x="1175630" y="53340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Why are rules and laws so important?</a:t>
            </a:r>
          </a:p>
        </p:txBody>
      </p:sp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4"/>
          <p:cNvSpPr txBox="1"/>
          <p:nvPr/>
        </p:nvSpPr>
        <p:spPr>
          <a:xfrm>
            <a:off x="762895" y="2164081"/>
            <a:ext cx="10249221" cy="4360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Without them it would be chaos. People need to know what they can and can’t do.   </a:t>
            </a:r>
          </a:p>
        </p:txBody>
      </p:sp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5593" y="5533078"/>
            <a:ext cx="1042015" cy="115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7730" y="5532842"/>
            <a:ext cx="1077281" cy="1155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3"/>
          <p:cNvSpPr txBox="1"/>
          <p:nvPr/>
        </p:nvSpPr>
        <p:spPr>
          <a:xfrm>
            <a:off x="1140461" y="337738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would happen if we didn’t have laws?</a:t>
            </a:r>
          </a:p>
        </p:txBody>
      </p:sp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 5"/>
          <p:cNvSpPr txBox="1"/>
          <p:nvPr/>
        </p:nvSpPr>
        <p:spPr>
          <a:xfrm>
            <a:off x="1304167" y="2642231"/>
            <a:ext cx="9361655" cy="324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There would be chaos and there would be lots of unhappy people.</a:t>
            </a:r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2383" y="4997724"/>
            <a:ext cx="1949618" cy="1860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whole" bldLvl="1" animBg="1" rev="0" advAuto="0" spid="18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3"/>
          <p:cNvSpPr txBox="1"/>
          <p:nvPr/>
        </p:nvSpPr>
        <p:spPr>
          <a:xfrm>
            <a:off x="1844860" y="850096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Physical Activity</a:t>
            </a:r>
          </a:p>
        </p:txBody>
      </p:sp>
      <p:pic>
        <p:nvPicPr>
          <p:cNvPr id="18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angle 1"/>
          <p:cNvSpPr txBox="1"/>
          <p:nvPr/>
        </p:nvSpPr>
        <p:spPr>
          <a:xfrm>
            <a:off x="191634" y="2170552"/>
            <a:ext cx="11854127" cy="309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a team game with </a:t>
            </a:r>
            <a:r>
              <a:rPr b="1"/>
              <a:t>careful rules. </a:t>
            </a:r>
            <a:r>
              <a:t>Then play it again where you say the </a:t>
            </a:r>
            <a:r>
              <a:rPr b="1"/>
              <a:t>rules don’t matter</a:t>
            </a:r>
            <a:r>
              <a:t>. </a:t>
            </a:r>
          </a:p>
          <a:p>
            <a:pPr algn="ctr">
              <a:defRPr sz="4000" u="sng">
                <a:solidFill>
                  <a:schemeClr val="accent4"/>
                </a:solidFill>
              </a:defRPr>
            </a:pPr>
            <a:r>
              <a:t>What happens?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After both games we will talk about what happens.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 Will the game feel pointless without the rules?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"/>
          <p:cNvSpPr txBox="1"/>
          <p:nvPr/>
        </p:nvSpPr>
        <p:spPr>
          <a:xfrm>
            <a:off x="1874518" y="628609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9407" y="1927412"/>
            <a:ext cx="3629026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4"/>
          <p:cNvSpPr txBox="1"/>
          <p:nvPr/>
        </p:nvSpPr>
        <p:spPr>
          <a:xfrm>
            <a:off x="2392679" y="5221864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the law?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3"/>
          <p:cNvSpPr txBox="1"/>
          <p:nvPr/>
        </p:nvSpPr>
        <p:spPr>
          <a:xfrm>
            <a:off x="1895619" y="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2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3" y="1200328"/>
            <a:ext cx="2496294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4"/>
          <p:cNvSpPr txBox="1"/>
          <p:nvPr/>
        </p:nvSpPr>
        <p:spPr>
          <a:xfrm>
            <a:off x="2358681" y="3388326"/>
            <a:ext cx="771847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the law?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502919" y="4121834"/>
            <a:ext cx="11430001" cy="1986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700">
                <a:solidFill>
                  <a:srgbClr val="FFFFFF"/>
                </a:solidFill>
              </a:defRPr>
            </a:lvl1pPr>
          </a:lstStyle>
          <a:p>
            <a:pPr/>
            <a:r>
              <a:t>A set of rules we must follow or we may face penalties.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987" y="1191744"/>
            <a:ext cx="11685024" cy="435115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2"/>
          <p:cNvSpPr/>
          <p:nvPr/>
        </p:nvSpPr>
        <p:spPr>
          <a:xfrm rot="20893365">
            <a:off x="5416060" y="3580229"/>
            <a:ext cx="407965" cy="372795"/>
          </a:xfrm>
          <a:prstGeom prst="rect">
            <a:avLst/>
          </a:prstGeom>
          <a:solidFill>
            <a:srgbClr val="7B522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Rectangle 3"/>
          <p:cNvSpPr txBox="1"/>
          <p:nvPr/>
        </p:nvSpPr>
        <p:spPr>
          <a:xfrm>
            <a:off x="392395" y="1700379"/>
            <a:ext cx="11312254" cy="235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80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12700" dist="38100" dir="2700000">
                    <a:srgbClr val="8FAADC"/>
                  </a:outerShdw>
                </a:effectLst>
              </a:defRPr>
            </a:pPr>
            <a:r>
              <a:t>Why does Britain </a:t>
            </a:r>
          </a:p>
          <a:p>
            <a:pPr algn="ctr">
              <a:defRPr b="1" sz="80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12700" dist="38100" dir="2700000">
                    <a:srgbClr val="8FAADC"/>
                  </a:outerShdw>
                </a:effectLst>
              </a:defRPr>
            </a:pPr>
            <a:r>
              <a:t>have a legal system?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3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Horizontal Scroll 2"/>
          <p:cNvGrpSpPr/>
          <p:nvPr/>
        </p:nvGrpSpPr>
        <p:grpSpPr>
          <a:xfrm>
            <a:off x="3288814" y="1191425"/>
            <a:ext cx="6136852" cy="1800522"/>
            <a:chOff x="0" y="0"/>
            <a:chExt cx="6136851" cy="1800521"/>
          </a:xfrm>
        </p:grpSpPr>
        <p:sp>
          <p:nvSpPr>
            <p:cNvPr id="133" name="Shape"/>
            <p:cNvSpPr/>
            <p:nvPr/>
          </p:nvSpPr>
          <p:spPr>
            <a:xfrm>
              <a:off x="-1" y="0"/>
              <a:ext cx="6136852" cy="18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1600" y="604"/>
                    <a:pt x="21423" y="0"/>
                    <a:pt x="21204" y="0"/>
                  </a:cubicBezTo>
                  <a:cubicBezTo>
                    <a:pt x="20985" y="0"/>
                    <a:pt x="20808" y="604"/>
                    <a:pt x="20808" y="1350"/>
                  </a:cubicBezTo>
                  <a:lnTo>
                    <a:pt x="20808" y="2700"/>
                  </a:lnTo>
                  <a:lnTo>
                    <a:pt x="396" y="2700"/>
                  </a:lnTo>
                  <a:cubicBezTo>
                    <a:pt x="177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77" y="21600"/>
                    <a:pt x="396" y="21600"/>
                  </a:cubicBezTo>
                  <a:cubicBezTo>
                    <a:pt x="615" y="21600"/>
                    <a:pt x="792" y="20996"/>
                    <a:pt x="792" y="20250"/>
                  </a:cubicBezTo>
                  <a:lnTo>
                    <a:pt x="792" y="18900"/>
                  </a:lnTo>
                  <a:lnTo>
                    <a:pt x="21204" y="18900"/>
                  </a:lnTo>
                  <a:cubicBezTo>
                    <a:pt x="21423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4" name="Shape"/>
            <p:cNvSpPr/>
            <p:nvPr/>
          </p:nvSpPr>
          <p:spPr>
            <a:xfrm>
              <a:off x="112532" y="-1"/>
              <a:ext cx="6024319" cy="4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" y="21600"/>
                    <a:pt x="403" y="19182"/>
                    <a:pt x="403" y="16200"/>
                  </a:cubicBezTo>
                  <a:cubicBezTo>
                    <a:pt x="403" y="14709"/>
                    <a:pt x="313" y="13500"/>
                    <a:pt x="202" y="13500"/>
                  </a:cubicBezTo>
                  <a:cubicBezTo>
                    <a:pt x="90" y="13500"/>
                    <a:pt x="0" y="14709"/>
                    <a:pt x="0" y="16200"/>
                  </a:cubicBezTo>
                  <a:close/>
                  <a:moveTo>
                    <a:pt x="21197" y="10800"/>
                  </a:moveTo>
                  <a:cubicBezTo>
                    <a:pt x="21419" y="10800"/>
                    <a:pt x="21600" y="8382"/>
                    <a:pt x="21600" y="5400"/>
                  </a:cubicBezTo>
                  <a:cubicBezTo>
                    <a:pt x="21600" y="2418"/>
                    <a:pt x="21419" y="0"/>
                    <a:pt x="21197" y="0"/>
                  </a:cubicBezTo>
                  <a:cubicBezTo>
                    <a:pt x="20974" y="0"/>
                    <a:pt x="20793" y="2418"/>
                    <a:pt x="20793" y="5400"/>
                  </a:cubicBezTo>
                  <a:cubicBezTo>
                    <a:pt x="20793" y="6891"/>
                    <a:pt x="20883" y="8100"/>
                    <a:pt x="20995" y="8100"/>
                  </a:cubicBezTo>
                  <a:cubicBezTo>
                    <a:pt x="21106" y="8100"/>
                    <a:pt x="21197" y="6891"/>
                    <a:pt x="2119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Shape"/>
            <p:cNvSpPr/>
            <p:nvPr/>
          </p:nvSpPr>
          <p:spPr>
            <a:xfrm>
              <a:off x="-1" y="0"/>
              <a:ext cx="6136851" cy="18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50"/>
                  </a:moveTo>
                  <a:cubicBezTo>
                    <a:pt x="0" y="3304"/>
                    <a:pt x="177" y="2700"/>
                    <a:pt x="396" y="2700"/>
                  </a:cubicBezTo>
                  <a:lnTo>
                    <a:pt x="20808" y="2700"/>
                  </a:lnTo>
                  <a:lnTo>
                    <a:pt x="20808" y="1350"/>
                  </a:lnTo>
                  <a:cubicBezTo>
                    <a:pt x="20808" y="604"/>
                    <a:pt x="20985" y="0"/>
                    <a:pt x="21204" y="0"/>
                  </a:cubicBezTo>
                  <a:cubicBezTo>
                    <a:pt x="21423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23" y="18900"/>
                    <a:pt x="21204" y="18900"/>
                  </a:cubicBezTo>
                  <a:lnTo>
                    <a:pt x="792" y="18900"/>
                  </a:lnTo>
                  <a:lnTo>
                    <a:pt x="792" y="20250"/>
                  </a:lnTo>
                  <a:cubicBezTo>
                    <a:pt x="792" y="20996"/>
                    <a:pt x="615" y="21600"/>
                    <a:pt x="396" y="21600"/>
                  </a:cubicBezTo>
                  <a:cubicBezTo>
                    <a:pt x="177" y="21600"/>
                    <a:pt x="0" y="20996"/>
                    <a:pt x="0" y="20250"/>
                  </a:cubicBezTo>
                  <a:close/>
                  <a:moveTo>
                    <a:pt x="20808" y="2700"/>
                  </a:moveTo>
                  <a:lnTo>
                    <a:pt x="21204" y="2700"/>
                  </a:lnTo>
                  <a:cubicBezTo>
                    <a:pt x="21423" y="2700"/>
                    <a:pt x="21600" y="2096"/>
                    <a:pt x="21600" y="1350"/>
                  </a:cubicBezTo>
                  <a:moveTo>
                    <a:pt x="21204" y="2700"/>
                  </a:moveTo>
                  <a:lnTo>
                    <a:pt x="21204" y="1350"/>
                  </a:lnTo>
                  <a:cubicBezTo>
                    <a:pt x="21204" y="1723"/>
                    <a:pt x="21115" y="2025"/>
                    <a:pt x="21006" y="2025"/>
                  </a:cubicBezTo>
                  <a:cubicBezTo>
                    <a:pt x="20897" y="2025"/>
                    <a:pt x="20808" y="1723"/>
                    <a:pt x="20808" y="1350"/>
                  </a:cubicBezTo>
                  <a:moveTo>
                    <a:pt x="396" y="5400"/>
                  </a:moveTo>
                  <a:lnTo>
                    <a:pt x="396" y="4050"/>
                  </a:lnTo>
                  <a:cubicBezTo>
                    <a:pt x="396" y="3677"/>
                    <a:pt x="485" y="3375"/>
                    <a:pt x="594" y="3375"/>
                  </a:cubicBezTo>
                  <a:cubicBezTo>
                    <a:pt x="704" y="3375"/>
                    <a:pt x="792" y="3677"/>
                    <a:pt x="792" y="4050"/>
                  </a:cubicBezTo>
                  <a:cubicBezTo>
                    <a:pt x="792" y="4796"/>
                    <a:pt x="615" y="5400"/>
                    <a:pt x="396" y="5400"/>
                  </a:cubicBezTo>
                  <a:cubicBezTo>
                    <a:pt x="177" y="5400"/>
                    <a:pt x="0" y="4796"/>
                    <a:pt x="0" y="4050"/>
                  </a:cubicBezTo>
                  <a:moveTo>
                    <a:pt x="792" y="4050"/>
                  </a:moveTo>
                  <a:lnTo>
                    <a:pt x="792" y="18900"/>
                  </a:ln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7" name="Rectangle 7"/>
          <p:cNvSpPr txBox="1"/>
          <p:nvPr/>
        </p:nvSpPr>
        <p:spPr>
          <a:xfrm>
            <a:off x="2130622" y="1411363"/>
            <a:ext cx="859919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4"/>
                  </a:outerShdw>
                </a:effectLst>
              </a:defRPr>
            </a:lvl1pPr>
          </a:lstStyle>
          <a:p>
            <a:pPr/>
            <a:r>
              <a:t>Time Challenge</a:t>
            </a:r>
          </a:p>
        </p:txBody>
      </p:sp>
      <p:sp>
        <p:nvSpPr>
          <p:cNvPr id="138" name="Rectangle 9"/>
          <p:cNvSpPr txBox="1"/>
          <p:nvPr/>
        </p:nvSpPr>
        <p:spPr>
          <a:xfrm>
            <a:off x="744371" y="2996054"/>
            <a:ext cx="11107748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Can you write down as many laws which we currently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in Britain today.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You may want to work with a partner!  </a:t>
            </a:r>
          </a:p>
        </p:txBody>
      </p:sp>
      <p:pic>
        <p:nvPicPr>
          <p:cNvPr id="139" name="Picture 3" descr="Picture 3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9879" y="5105946"/>
            <a:ext cx="3942122" cy="175205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10"/>
          <p:cNvSpPr txBox="1"/>
          <p:nvPr/>
        </p:nvSpPr>
        <p:spPr>
          <a:xfrm>
            <a:off x="2570982" y="250651"/>
            <a:ext cx="771847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40" grpId="2"/>
      <p:bldP build="whole" bldLvl="1" animBg="1" rev="0" advAuto="0" spid="138" grpId="4"/>
      <p:bldP build="whole" bldLvl="1" animBg="1" rev="0" advAuto="0" spid="1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3"/>
          <p:cNvSpPr txBox="1"/>
          <p:nvPr/>
        </p:nvSpPr>
        <p:spPr>
          <a:xfrm>
            <a:off x="291760" y="874357"/>
            <a:ext cx="3593820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Civil Law</a:t>
            </a:r>
          </a:p>
        </p:txBody>
      </p:sp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16005" y="4542418"/>
            <a:ext cx="1970852" cy="227837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1"/>
          <p:cNvSpPr txBox="1"/>
          <p:nvPr/>
        </p:nvSpPr>
        <p:spPr>
          <a:xfrm>
            <a:off x="4741219" y="908960"/>
            <a:ext cx="1536909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and</a:t>
            </a:r>
          </a:p>
        </p:txBody>
      </p:sp>
      <p:sp>
        <p:nvSpPr>
          <p:cNvPr id="146" name="Rectangle 2"/>
          <p:cNvSpPr txBox="1"/>
          <p:nvPr/>
        </p:nvSpPr>
        <p:spPr>
          <a:xfrm>
            <a:off x="7033761" y="908960"/>
            <a:ext cx="4991806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Criminal Law</a:t>
            </a:r>
          </a:p>
        </p:txBody>
      </p:sp>
      <p:sp>
        <p:nvSpPr>
          <p:cNvPr id="147" name="Rectangle 5"/>
          <p:cNvSpPr txBox="1"/>
          <p:nvPr/>
        </p:nvSpPr>
        <p:spPr>
          <a:xfrm>
            <a:off x="2167670" y="-48973"/>
            <a:ext cx="7857913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pc="50" sz="5400">
                <a:ln w="9525" cap="flat">
                  <a:solidFill>
                    <a:schemeClr val="accent1"/>
                  </a:solidFill>
                  <a:prstDash val="solid"/>
                  <a:round/>
                </a:ln>
                <a:solidFill>
                  <a:schemeClr val="accent4"/>
                </a:solidFill>
              </a:defRPr>
            </a:lvl1pPr>
          </a:lstStyle>
          <a:p>
            <a:pPr/>
            <a:r>
              <a:t>There are two types of law</a:t>
            </a:r>
          </a:p>
        </p:txBody>
      </p:sp>
      <p:sp>
        <p:nvSpPr>
          <p:cNvPr id="148" name="Straight Arrow Connector 8"/>
          <p:cNvSpPr/>
          <p:nvPr/>
        </p:nvSpPr>
        <p:spPr>
          <a:xfrm flipH="1">
            <a:off x="2699656" y="2109289"/>
            <a:ext cx="286140" cy="1402523"/>
          </a:xfrm>
          <a:prstGeom prst="line">
            <a:avLst/>
          </a:prstGeom>
          <a:ln w="136525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Straight Arrow Connector 9"/>
          <p:cNvSpPr/>
          <p:nvPr/>
        </p:nvSpPr>
        <p:spPr>
          <a:xfrm>
            <a:off x="8238079" y="2072553"/>
            <a:ext cx="431516" cy="1292353"/>
          </a:xfrm>
          <a:prstGeom prst="line">
            <a:avLst/>
          </a:prstGeom>
          <a:ln w="136525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Rectangle 13"/>
          <p:cNvSpPr txBox="1"/>
          <p:nvPr/>
        </p:nvSpPr>
        <p:spPr>
          <a:xfrm>
            <a:off x="163127" y="3421757"/>
            <a:ext cx="5280135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Offences against society.</a:t>
            </a:r>
          </a:p>
        </p:txBody>
      </p:sp>
      <p:sp>
        <p:nvSpPr>
          <p:cNvPr id="151" name="Rectangle 14"/>
          <p:cNvSpPr txBox="1"/>
          <p:nvPr/>
        </p:nvSpPr>
        <p:spPr>
          <a:xfrm>
            <a:off x="889934" y="4270280"/>
            <a:ext cx="3905584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A6A6A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E.g vandalism and theft </a:t>
            </a:r>
          </a:p>
        </p:txBody>
      </p:sp>
      <p:sp>
        <p:nvSpPr>
          <p:cNvPr id="152" name="Rectangle 15"/>
          <p:cNvSpPr txBox="1"/>
          <p:nvPr/>
        </p:nvSpPr>
        <p:spPr>
          <a:xfrm>
            <a:off x="6139202" y="3307486"/>
            <a:ext cx="4922616" cy="170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Rights and </a:t>
            </a:r>
            <a:r>
              <a:rPr sz="3500"/>
              <a:t>duties of citizens (people) dealing with other citizens.</a:t>
            </a:r>
          </a:p>
        </p:txBody>
      </p:sp>
      <p:sp>
        <p:nvSpPr>
          <p:cNvPr id="153" name="Rectangle 16"/>
          <p:cNvSpPr txBox="1"/>
          <p:nvPr/>
        </p:nvSpPr>
        <p:spPr>
          <a:xfrm>
            <a:off x="5637112" y="5127607"/>
            <a:ext cx="5370611" cy="4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A6A6A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E.g marriage and lending money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50" grpId="7"/>
      <p:bldP build="whole" bldLvl="1" animBg="1" rev="0" advAuto="0" spid="149" grpId="6"/>
      <p:bldP build="whole" bldLvl="1" animBg="1" rev="0" advAuto="0" spid="145" grpId="3"/>
      <p:bldP build="whole" bldLvl="1" animBg="1" rev="0" advAuto="0" spid="153" grpId="10"/>
      <p:bldP build="whole" bldLvl="1" animBg="1" rev="0" advAuto="0" spid="146" grpId="4"/>
      <p:bldP build="whole" bldLvl="1" animBg="1" rev="0" advAuto="0" spid="147" grpId="1"/>
      <p:bldP build="whole" bldLvl="1" animBg="1" rev="0" advAuto="0" spid="148" grpId="5"/>
      <p:bldP build="whole" bldLvl="1" animBg="1" rev="0" advAuto="0" spid="151" grpId="8"/>
      <p:bldP build="whole" bldLvl="1" animBg="1" rev="0" advAuto="0" spid="152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3"/>
          <p:cNvSpPr txBox="1"/>
          <p:nvPr/>
        </p:nvSpPr>
        <p:spPr>
          <a:xfrm>
            <a:off x="1611281" y="1089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1" descr="Picture 1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2281" y="1389608"/>
            <a:ext cx="8595447" cy="474169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 2"/>
          <p:cNvSpPr txBox="1"/>
          <p:nvPr/>
        </p:nvSpPr>
        <p:spPr>
          <a:xfrm>
            <a:off x="1668001" y="6211668"/>
            <a:ext cx="983404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https://www.bbc.co.uk/teach/school-radio/assemblies-ks1-ks2-british-values-the-rule-of-law/zc2bsk7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