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bbc.co.uk/teach/school-radio/assemblies-ks1-ks2-british-values-the-rule-of-law/zc2bsk7" TargetMode="External"/><Relationship Id="rId4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6"/>
          <p:cNvSpPr txBox="1"/>
          <p:nvPr/>
        </p:nvSpPr>
        <p:spPr>
          <a:xfrm>
            <a:off x="2869130" y="2656323"/>
            <a:ext cx="6870834" cy="119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87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851343"/>
            <a:ext cx="2152650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3"/>
          <p:cNvSpPr txBox="1"/>
          <p:nvPr/>
        </p:nvSpPr>
        <p:spPr>
          <a:xfrm>
            <a:off x="970357" y="78222"/>
            <a:ext cx="10249221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a sentence?</a:t>
            </a:r>
          </a:p>
        </p:txBody>
      </p:sp>
      <p:pic>
        <p:nvPicPr>
          <p:cNvPr id="15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Rectangle 4"/>
          <p:cNvSpPr txBox="1"/>
          <p:nvPr/>
        </p:nvSpPr>
        <p:spPr>
          <a:xfrm>
            <a:off x="1175629" y="2160109"/>
            <a:ext cx="10249221" cy="4360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punishment a judge  decides must be given to a person who is found guilty of breaking the law. </a:t>
            </a:r>
          </a:p>
        </p:txBody>
      </p:sp>
      <p:pic>
        <p:nvPicPr>
          <p:cNvPr id="15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90359">
            <a:off x="9425737" y="504999"/>
            <a:ext cx="2747593" cy="2066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whole" bldLvl="1" animBg="1" rev="0" advAuto="0" spid="157" grpId="3"/>
      <p:bldP build="whole" bldLvl="1" animBg="1" rev="0" advAuto="0" spid="15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3"/>
          <p:cNvSpPr txBox="1"/>
          <p:nvPr/>
        </p:nvSpPr>
        <p:spPr>
          <a:xfrm>
            <a:off x="1140461" y="337739"/>
            <a:ext cx="10249221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are consequences?</a:t>
            </a:r>
          </a:p>
        </p:txBody>
      </p:sp>
      <p:pic>
        <p:nvPicPr>
          <p:cNvPr id="16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Rectangle 4"/>
          <p:cNvSpPr txBox="1"/>
          <p:nvPr/>
        </p:nvSpPr>
        <p:spPr>
          <a:xfrm>
            <a:off x="1140461" y="1821050"/>
            <a:ext cx="10249221" cy="40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Consequences are punishments. This depends on what you have done and how bad it is. </a:t>
            </a:r>
          </a:p>
        </p:txBody>
      </p:sp>
      <p:pic>
        <p:nvPicPr>
          <p:cNvPr id="16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9215049">
            <a:off x="-183528" y="1192752"/>
            <a:ext cx="2747593" cy="2066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3"/>
      <p:bldP build="whole" bldLvl="1" animBg="1" rev="0" advAuto="0" spid="161" grpId="1"/>
      <p:bldP build="whole" bldLvl="1" animBg="1" rev="0" advAuto="0" spid="16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/>
          <p:cNvSpPr txBox="1"/>
          <p:nvPr/>
        </p:nvSpPr>
        <p:spPr>
          <a:xfrm>
            <a:off x="1121411" y="117713"/>
            <a:ext cx="10249221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are the two types of law?</a:t>
            </a:r>
          </a:p>
        </p:txBody>
      </p:sp>
      <p:pic>
        <p:nvPicPr>
          <p:cNvPr id="16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 4"/>
          <p:cNvSpPr txBox="1"/>
          <p:nvPr/>
        </p:nvSpPr>
        <p:spPr>
          <a:xfrm>
            <a:off x="980274" y="2294310"/>
            <a:ext cx="5106849" cy="212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Criminal law</a:t>
            </a:r>
          </a:p>
        </p:txBody>
      </p:sp>
      <p:sp>
        <p:nvSpPr>
          <p:cNvPr id="167" name="Rectangle 5"/>
          <p:cNvSpPr txBox="1"/>
          <p:nvPr/>
        </p:nvSpPr>
        <p:spPr>
          <a:xfrm>
            <a:off x="6814019" y="2294310"/>
            <a:ext cx="5106849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Civil Law</a:t>
            </a:r>
          </a:p>
        </p:txBody>
      </p:sp>
      <p:sp>
        <p:nvSpPr>
          <p:cNvPr id="168" name="Straight Arrow Connector 8"/>
          <p:cNvSpPr/>
          <p:nvPr/>
        </p:nvSpPr>
        <p:spPr>
          <a:xfrm flipH="1">
            <a:off x="3611593" y="3334996"/>
            <a:ext cx="18662" cy="957944"/>
          </a:xfrm>
          <a:prstGeom prst="line">
            <a:avLst/>
          </a:prstGeom>
          <a:ln w="98425">
            <a:solidFill>
              <a:srgbClr val="92D05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9" name="Straight Arrow Connector 9"/>
          <p:cNvSpPr/>
          <p:nvPr/>
        </p:nvSpPr>
        <p:spPr>
          <a:xfrm flipH="1">
            <a:off x="9443667" y="3334994"/>
            <a:ext cx="18662" cy="957944"/>
          </a:xfrm>
          <a:prstGeom prst="line">
            <a:avLst/>
          </a:prstGeom>
          <a:ln w="98425">
            <a:solidFill>
              <a:srgbClr val="92D05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Rectangle 10"/>
          <p:cNvSpPr txBox="1"/>
          <p:nvPr/>
        </p:nvSpPr>
        <p:spPr>
          <a:xfrm>
            <a:off x="1587911" y="4283874"/>
            <a:ext cx="3891574" cy="12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Offences against society</a:t>
            </a:r>
          </a:p>
        </p:txBody>
      </p:sp>
      <p:sp>
        <p:nvSpPr>
          <p:cNvPr id="171" name="Rectangle 11"/>
          <p:cNvSpPr txBox="1"/>
          <p:nvPr/>
        </p:nvSpPr>
        <p:spPr>
          <a:xfrm>
            <a:off x="6906135" y="4225811"/>
            <a:ext cx="4922616" cy="170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4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Rights and </a:t>
            </a:r>
            <a:r>
              <a:rPr sz="3500"/>
              <a:t>duties of citizens (people) dealing with other citizens.</a:t>
            </a:r>
          </a:p>
        </p:txBody>
      </p:sp>
      <p:sp>
        <p:nvSpPr>
          <p:cNvPr id="172" name="Rectangle 12"/>
          <p:cNvSpPr txBox="1"/>
          <p:nvPr/>
        </p:nvSpPr>
        <p:spPr>
          <a:xfrm>
            <a:off x="1658806" y="5641583"/>
            <a:ext cx="3905584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3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A6A6A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E.g vandalism and theft </a:t>
            </a:r>
          </a:p>
        </p:txBody>
      </p:sp>
      <p:sp>
        <p:nvSpPr>
          <p:cNvPr id="173" name="Rectangle 13"/>
          <p:cNvSpPr txBox="1"/>
          <p:nvPr/>
        </p:nvSpPr>
        <p:spPr>
          <a:xfrm>
            <a:off x="6682142" y="5918658"/>
            <a:ext cx="5370610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3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A6A6A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E.g marriage and lending money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8"/>
      <p:bldP build="whole" bldLvl="1" animBg="1" rev="0" advAuto="0" spid="166" grpId="1"/>
      <p:bldP build="whole" bldLvl="1" animBg="1" rev="0" advAuto="0" spid="171" grpId="7"/>
      <p:bldP build="whole" bldLvl="1" animBg="1" rev="0" advAuto="0" spid="169" grpId="4"/>
      <p:bldP build="whole" bldLvl="1" animBg="1" rev="0" advAuto="0" spid="170" grpId="5"/>
      <p:bldP build="whole" bldLvl="1" animBg="1" rev="0" advAuto="0" spid="167" grpId="2"/>
      <p:bldP build="whole" bldLvl="1" animBg="1" rev="0" advAuto="0" spid="172" grpId="6"/>
      <p:bldP build="whole" bldLvl="1" animBg="1" rev="0" advAuto="0" spid="168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3"/>
          <p:cNvSpPr txBox="1"/>
          <p:nvPr/>
        </p:nvSpPr>
        <p:spPr>
          <a:xfrm>
            <a:off x="1140461" y="337738"/>
            <a:ext cx="10249221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good about our laws in Britain?</a:t>
            </a:r>
          </a:p>
        </p:txBody>
      </p:sp>
      <p:pic>
        <p:nvPicPr>
          <p:cNvPr id="17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5"/>
          <p:cNvSpPr txBox="1"/>
          <p:nvPr/>
        </p:nvSpPr>
        <p:spPr>
          <a:xfrm>
            <a:off x="-17513" y="2490883"/>
            <a:ext cx="11470376" cy="3242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They are </a:t>
            </a:r>
            <a:r>
              <a:rPr u="sng"/>
              <a:t>fair</a:t>
            </a:r>
            <a:r>
              <a:t> because they have been developed over hundreds of years.</a:t>
            </a:r>
          </a:p>
        </p:txBody>
      </p:sp>
      <p:pic>
        <p:nvPicPr>
          <p:cNvPr id="17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0016" y="5057192"/>
            <a:ext cx="2841984" cy="1800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2"/>
      <p:bldP build="whole" bldLvl="1" animBg="1" rev="0" advAuto="0" spid="1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3"/>
          <p:cNvSpPr txBox="1"/>
          <p:nvPr/>
        </p:nvSpPr>
        <p:spPr>
          <a:xfrm>
            <a:off x="1140461" y="337738"/>
            <a:ext cx="10249221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would happen if we didn’t have laws?</a:t>
            </a:r>
          </a:p>
        </p:txBody>
      </p:sp>
      <p:pic>
        <p:nvPicPr>
          <p:cNvPr id="18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ctangle 5"/>
          <p:cNvSpPr txBox="1"/>
          <p:nvPr/>
        </p:nvSpPr>
        <p:spPr>
          <a:xfrm>
            <a:off x="1304167" y="2642231"/>
            <a:ext cx="9361655" cy="3242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There would be chaos and there would be lots of unhappy people.</a:t>
            </a:r>
          </a:p>
        </p:txBody>
      </p:sp>
      <p:pic>
        <p:nvPicPr>
          <p:cNvPr id="18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42383" y="4997724"/>
            <a:ext cx="1949618" cy="1860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whole" bldLvl="1" animBg="1" rev="0" advAuto="0" spid="18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3"/>
          <p:cNvSpPr txBox="1"/>
          <p:nvPr/>
        </p:nvSpPr>
        <p:spPr>
          <a:xfrm>
            <a:off x="1053376" y="337738"/>
            <a:ext cx="10249221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do laws help us to do?</a:t>
            </a:r>
          </a:p>
        </p:txBody>
      </p:sp>
      <p:pic>
        <p:nvPicPr>
          <p:cNvPr id="18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"/>
          <p:cNvSpPr txBox="1"/>
          <p:nvPr/>
        </p:nvSpPr>
        <p:spPr>
          <a:xfrm>
            <a:off x="2112979" y="2646062"/>
            <a:ext cx="8130014" cy="3242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It keeps us living happy lives together as a society.</a:t>
            </a:r>
          </a:p>
        </p:txBody>
      </p:sp>
      <p:pic>
        <p:nvPicPr>
          <p:cNvPr id="18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68073" y="4811150"/>
            <a:ext cx="2123927" cy="2046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  <p:bldP build="whole" bldLvl="1" animBg="1" rev="0" advAuto="0" spid="18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3"/>
          <p:cNvSpPr txBox="1"/>
          <p:nvPr/>
        </p:nvSpPr>
        <p:spPr>
          <a:xfrm>
            <a:off x="1493782" y="71662"/>
            <a:ext cx="9178067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Task</a:t>
            </a:r>
          </a:p>
        </p:txBody>
      </p:sp>
      <p:pic>
        <p:nvPicPr>
          <p:cNvPr id="19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699905">
            <a:off x="2316413" y="678562"/>
            <a:ext cx="2467146" cy="349476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Rectangle 2"/>
          <p:cNvSpPr txBox="1"/>
          <p:nvPr/>
        </p:nvSpPr>
        <p:spPr>
          <a:xfrm>
            <a:off x="885485" y="5133051"/>
            <a:ext cx="10394662" cy="166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What rules do we have in class? At school? At home?</a:t>
            </a:r>
          </a:p>
          <a:p>
            <a: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Choose a place and write the rules.</a:t>
            </a:r>
          </a:p>
        </p:txBody>
      </p:sp>
      <p:pic>
        <p:nvPicPr>
          <p:cNvPr id="19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389609">
            <a:off x="7115457" y="788455"/>
            <a:ext cx="2467147" cy="3494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2"/>
      <p:bldP build="whole" bldLvl="1" animBg="1" rev="0" advAuto="0" spid="19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ctangle 1"/>
          <p:cNvSpPr txBox="1"/>
          <p:nvPr/>
        </p:nvSpPr>
        <p:spPr>
          <a:xfrm>
            <a:off x="213671" y="945645"/>
            <a:ext cx="11783319" cy="4525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Physical Activity</a:t>
            </a: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b="1" sz="4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We are going to play a team game with </a:t>
            </a:r>
            <a:r>
              <a:rPr b="1"/>
              <a:t>careful rules. </a:t>
            </a:r>
            <a:r>
              <a:t>Then play it again where you say the </a:t>
            </a:r>
            <a:r>
              <a:rPr b="1"/>
              <a:t>rules don’t matter</a:t>
            </a:r>
            <a:r>
              <a:t>. </a:t>
            </a:r>
          </a:p>
          <a:p>
            <a:pPr algn="ctr">
              <a:defRPr sz="4000" u="sng">
                <a:solidFill>
                  <a:schemeClr val="accent4"/>
                </a:solidFill>
              </a:defRPr>
            </a:pPr>
            <a:r>
              <a:t>What happens? 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After both games we will talk about what happens.</a:t>
            </a:r>
          </a:p>
          <a:p>
            <a:pPr algn="ctr">
              <a:defRPr sz="4000">
                <a:solidFill>
                  <a:schemeClr val="accent4"/>
                </a:solidFill>
              </a:defRPr>
            </a:pPr>
            <a:r>
              <a:t> Will the game feel pointless without the rules?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9"/>
          </a:xfrm>
        </p:grpSpPr>
        <p:sp>
          <p:nvSpPr>
            <p:cNvPr id="99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05" name="TextBox 2"/>
          <p:cNvSpPr txBox="1"/>
          <p:nvPr/>
        </p:nvSpPr>
        <p:spPr>
          <a:xfrm>
            <a:off x="2479400" y="1997754"/>
            <a:ext cx="6867531" cy="383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88759"/>
            <a:ext cx="12192000" cy="7321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" name="Vertical Scroll 1"/>
          <p:cNvGrpSpPr/>
          <p:nvPr/>
        </p:nvGrpSpPr>
        <p:grpSpPr>
          <a:xfrm>
            <a:off x="1428690" y="0"/>
            <a:ext cx="9047748" cy="6532200"/>
            <a:chOff x="0" y="0"/>
            <a:chExt cx="9047746" cy="6532199"/>
          </a:xfrm>
        </p:grpSpPr>
        <p:sp>
          <p:nvSpPr>
            <p:cNvPr id="108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" y="21600"/>
                  </a:move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lnTo>
                    <a:pt x="1949" y="18900"/>
                  </a:ln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9" name="Shape"/>
            <p:cNvSpPr/>
            <p:nvPr/>
          </p:nvSpPr>
          <p:spPr>
            <a:xfrm>
              <a:off x="0" y="408261"/>
              <a:ext cx="1633050" cy="612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0" name="Shape"/>
            <p:cNvSpPr/>
            <p:nvPr/>
          </p:nvSpPr>
          <p:spPr>
            <a:xfrm>
              <a:off x="0" y="0"/>
              <a:ext cx="9047747" cy="653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" y="18900"/>
                  </a:moveTo>
                  <a:lnTo>
                    <a:pt x="1949" y="1350"/>
                  </a:lnTo>
                  <a:cubicBezTo>
                    <a:pt x="1949" y="604"/>
                    <a:pt x="2386" y="0"/>
                    <a:pt x="2924" y="0"/>
                  </a:cubicBezTo>
                  <a:lnTo>
                    <a:pt x="20625" y="0"/>
                  </a:lnTo>
                  <a:cubicBezTo>
                    <a:pt x="21164" y="0"/>
                    <a:pt x="21600" y="604"/>
                    <a:pt x="21600" y="1350"/>
                  </a:cubicBezTo>
                  <a:cubicBezTo>
                    <a:pt x="21600" y="2096"/>
                    <a:pt x="21164" y="2700"/>
                    <a:pt x="20625" y="2700"/>
                  </a:cubicBezTo>
                  <a:lnTo>
                    <a:pt x="19651" y="2700"/>
                  </a:lnTo>
                  <a:lnTo>
                    <a:pt x="19651" y="20250"/>
                  </a:lnTo>
                  <a:cubicBezTo>
                    <a:pt x="19651" y="20996"/>
                    <a:pt x="19214" y="21600"/>
                    <a:pt x="18676" y="21600"/>
                  </a:cubicBezTo>
                  <a:lnTo>
                    <a:pt x="975" y="21600"/>
                  </a:lnTo>
                  <a:cubicBezTo>
                    <a:pt x="436" y="21600"/>
                    <a:pt x="0" y="20996"/>
                    <a:pt x="0" y="20250"/>
                  </a:cubicBezTo>
                  <a:cubicBezTo>
                    <a:pt x="0" y="19504"/>
                    <a:pt x="436" y="18900"/>
                    <a:pt x="975" y="18900"/>
                  </a:cubicBezTo>
                  <a:close/>
                  <a:moveTo>
                    <a:pt x="2924" y="0"/>
                  </a:moveTo>
                  <a:cubicBezTo>
                    <a:pt x="3462" y="0"/>
                    <a:pt x="3899" y="604"/>
                    <a:pt x="3899" y="1350"/>
                  </a:cubicBezTo>
                  <a:cubicBezTo>
                    <a:pt x="3899" y="2096"/>
                    <a:pt x="3462" y="2700"/>
                    <a:pt x="2924" y="2700"/>
                  </a:cubicBezTo>
                  <a:cubicBezTo>
                    <a:pt x="2655" y="2700"/>
                    <a:pt x="2437" y="2398"/>
                    <a:pt x="2437" y="2025"/>
                  </a:cubicBezTo>
                  <a:cubicBezTo>
                    <a:pt x="2437" y="1652"/>
                    <a:pt x="2655" y="1350"/>
                    <a:pt x="2924" y="1350"/>
                  </a:cubicBezTo>
                  <a:lnTo>
                    <a:pt x="3899" y="1350"/>
                  </a:lnTo>
                  <a:moveTo>
                    <a:pt x="19651" y="2700"/>
                  </a:moveTo>
                  <a:lnTo>
                    <a:pt x="2924" y="2700"/>
                  </a:lnTo>
                  <a:moveTo>
                    <a:pt x="975" y="18900"/>
                  </a:moveTo>
                  <a:cubicBezTo>
                    <a:pt x="1244" y="18900"/>
                    <a:pt x="1462" y="19202"/>
                    <a:pt x="1462" y="19575"/>
                  </a:cubicBezTo>
                  <a:cubicBezTo>
                    <a:pt x="1462" y="19948"/>
                    <a:pt x="1244" y="20250"/>
                    <a:pt x="975" y="20250"/>
                  </a:cubicBezTo>
                  <a:lnTo>
                    <a:pt x="1949" y="20250"/>
                  </a:lnTo>
                  <a:moveTo>
                    <a:pt x="975" y="21600"/>
                  </a:moveTo>
                  <a:cubicBezTo>
                    <a:pt x="1513" y="21600"/>
                    <a:pt x="1949" y="20996"/>
                    <a:pt x="1949" y="20250"/>
                  </a:cubicBezTo>
                  <a:lnTo>
                    <a:pt x="1949" y="1890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2" y="6061574"/>
            <a:ext cx="958274" cy="97099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tangle 4"/>
          <p:cNvSpPr txBox="1"/>
          <p:nvPr/>
        </p:nvSpPr>
        <p:spPr>
          <a:xfrm>
            <a:off x="2479400" y="693333"/>
            <a:ext cx="7233197" cy="850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British Values</a:t>
            </a:r>
          </a:p>
        </p:txBody>
      </p:sp>
      <p:sp>
        <p:nvSpPr>
          <p:cNvPr id="114" name="TextBox 2"/>
          <p:cNvSpPr txBox="1"/>
          <p:nvPr/>
        </p:nvSpPr>
        <p:spPr>
          <a:xfrm>
            <a:off x="2479400" y="1997754"/>
            <a:ext cx="6867531" cy="3837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ctr">
              <a:buSzPct val="100000"/>
              <a:buFont typeface="Arial"/>
              <a:buChar char="•"/>
              <a:defRPr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Rule of Law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Democracy 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Individual Liberty</a:t>
            </a: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457200" algn="ctr">
              <a:buSzPct val="100000"/>
              <a:buFont typeface="Arial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Mutual respect of those with different faiths and beliefs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3"/>
          <p:cNvSpPr txBox="1"/>
          <p:nvPr/>
        </p:nvSpPr>
        <p:spPr>
          <a:xfrm>
            <a:off x="1818246" y="105508"/>
            <a:ext cx="9178068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The Rule of Law</a:t>
            </a:r>
          </a:p>
        </p:txBody>
      </p:sp>
      <p:pic>
        <p:nvPicPr>
          <p:cNvPr id="11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9773" y="1200328"/>
            <a:ext cx="2496294" cy="2201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5731900"/>
            <a:ext cx="1111348" cy="11261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4"/>
          <p:cNvSpPr txBox="1"/>
          <p:nvPr/>
        </p:nvSpPr>
        <p:spPr>
          <a:xfrm>
            <a:off x="2358681" y="3388326"/>
            <a:ext cx="7718476" cy="788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0" name="TextBox 1"/>
          <p:cNvSpPr txBox="1"/>
          <p:nvPr/>
        </p:nvSpPr>
        <p:spPr>
          <a:xfrm>
            <a:off x="502919" y="4121834"/>
            <a:ext cx="11430001" cy="2492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The rule of law is what keeps our society together and what helps us live a happy life.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1"/>
      <p:bldP build="whole" bldLvl="1" animBg="1" rev="0" advAuto="0" spid="119" grpId="2"/>
      <p:bldP build="whole" bldLvl="1" animBg="1" rev="0" advAuto="0" spid="12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283702">
            <a:off x="1731541" y="3724166"/>
            <a:ext cx="2700976" cy="71426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tangle 7"/>
          <p:cNvSpPr txBox="1"/>
          <p:nvPr/>
        </p:nvSpPr>
        <p:spPr>
          <a:xfrm>
            <a:off x="22778" y="1484465"/>
            <a:ext cx="12210758" cy="54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Take a question (1 between 3)</a:t>
            </a:r>
          </a:p>
        </p:txBody>
      </p:sp>
      <p:pic>
        <p:nvPicPr>
          <p:cNvPr id="12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400285">
            <a:off x="2951296" y="4093766"/>
            <a:ext cx="4517342" cy="898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331385">
            <a:off x="6787676" y="3770359"/>
            <a:ext cx="4825240" cy="1083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513412">
            <a:off x="7510577" y="2847573"/>
            <a:ext cx="4140450" cy="91208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Rectangle 11"/>
          <p:cNvSpPr txBox="1"/>
          <p:nvPr/>
        </p:nvSpPr>
        <p:spPr>
          <a:xfrm>
            <a:off x="45719" y="381837"/>
            <a:ext cx="12164877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Watch the video to see if you can answer our questions.</a:t>
            </a:r>
          </a:p>
        </p:txBody>
      </p:sp>
      <p:pic>
        <p:nvPicPr>
          <p:cNvPr id="129" name="Picture 12" descr="Picture 1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17658" y="2534805"/>
            <a:ext cx="4548628" cy="101474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Rectangle 13"/>
          <p:cNvSpPr txBox="1"/>
          <p:nvPr/>
        </p:nvSpPr>
        <p:spPr>
          <a:xfrm>
            <a:off x="532644" y="5724380"/>
            <a:ext cx="12210758" cy="972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    As you watch the video for a second time, can you find the answer</a:t>
            </a:r>
          </a:p>
          <a:p>
            <a:pPr algn="ctr">
              <a:defRPr b="1" sz="3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pPr>
            <a:r>
              <a:t>     to your question?</a:t>
            </a:r>
          </a:p>
        </p:txBody>
      </p:sp>
      <p:pic>
        <p:nvPicPr>
          <p:cNvPr id="131" name="Picture 5" descr="Picture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39831" y="3140156"/>
            <a:ext cx="3684189" cy="786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  <p:bldP build="whole" bldLvl="1" animBg="1" rev="0" advAuto="0" spid="130" grpId="3"/>
      <p:bldP build="whole" bldLvl="1" animBg="1" rev="0" advAuto="0" spid="12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1" descr="Picture 1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0751" y="1195814"/>
            <a:ext cx="8590262" cy="481221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2"/>
          <p:cNvSpPr txBox="1"/>
          <p:nvPr/>
        </p:nvSpPr>
        <p:spPr>
          <a:xfrm>
            <a:off x="3714675" y="343421"/>
            <a:ext cx="5165233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Watch and enjoy…</a:t>
            </a:r>
          </a:p>
        </p:txBody>
      </p:sp>
      <p:sp>
        <p:nvSpPr>
          <p:cNvPr id="136" name="https://www.bbc.co.uk/teach/school-radio/assemblies-ks1-ks2-british-values-the-rule-of-law/zc2bsk7"/>
          <p:cNvSpPr txBox="1"/>
          <p:nvPr/>
        </p:nvSpPr>
        <p:spPr>
          <a:xfrm>
            <a:off x="1536151" y="6158056"/>
            <a:ext cx="952228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https://www.bbc.co.uk/teach/school-radio/assemblies-ks1-ks2-british-values-the-rule-of-law/zc2bsk7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3"/>
          <p:cNvSpPr txBox="1"/>
          <p:nvPr/>
        </p:nvSpPr>
        <p:spPr>
          <a:xfrm>
            <a:off x="1189696" y="309488"/>
            <a:ext cx="10249221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Why are there rules and laws?</a:t>
            </a:r>
          </a:p>
        </p:txBody>
      </p:sp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ectangle 7"/>
          <p:cNvSpPr txBox="1"/>
          <p:nvPr/>
        </p:nvSpPr>
        <p:spPr>
          <a:xfrm>
            <a:off x="1189696" y="2501594"/>
            <a:ext cx="10249221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To make sure everyone stays safe.</a:t>
            </a:r>
          </a:p>
        </p:txBody>
      </p:sp>
      <p:pic>
        <p:nvPicPr>
          <p:cNvPr id="14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2626" y="4809918"/>
            <a:ext cx="4289653" cy="20480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  <p:bldP build="whole" bldLvl="1" animBg="1" rev="0" advAuto="0" spid="14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3"/>
          <p:cNvSpPr txBox="1"/>
          <p:nvPr/>
        </p:nvSpPr>
        <p:spPr>
          <a:xfrm>
            <a:off x="1175630" y="53340"/>
            <a:ext cx="10249221" cy="2124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Why are rules and laws so important?</a:t>
            </a:r>
          </a:p>
        </p:txBody>
      </p:sp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4"/>
          <p:cNvSpPr txBox="1"/>
          <p:nvPr/>
        </p:nvSpPr>
        <p:spPr>
          <a:xfrm>
            <a:off x="762895" y="2164081"/>
            <a:ext cx="10249221" cy="4360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Without them it would be chaos. People need to know what they can and can’t do.   </a:t>
            </a:r>
          </a:p>
        </p:txBody>
      </p:sp>
      <p:pic>
        <p:nvPicPr>
          <p:cNvPr id="14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5593" y="5533078"/>
            <a:ext cx="1042015" cy="115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97730" y="5532842"/>
            <a:ext cx="1077281" cy="1155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clickEffect" presetSubtype="0" presetID="8" grpId="2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  <p:bldP build="whole" bldLvl="1" animBg="1" rev="0" advAuto="0" spid="14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5CB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3"/>
          <p:cNvSpPr txBox="1"/>
          <p:nvPr/>
        </p:nvSpPr>
        <p:spPr>
          <a:xfrm>
            <a:off x="1175629" y="243364"/>
            <a:ext cx="10249221" cy="1007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72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What is the job of a judge?</a:t>
            </a:r>
          </a:p>
        </p:txBody>
      </p:sp>
      <p:pic>
        <p:nvPicPr>
          <p:cNvPr id="15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04606"/>
            <a:ext cx="1434353" cy="145339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4"/>
          <p:cNvSpPr txBox="1"/>
          <p:nvPr/>
        </p:nvSpPr>
        <p:spPr>
          <a:xfrm>
            <a:off x="447842" y="1558534"/>
            <a:ext cx="10249221" cy="4191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5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sx="100000" sy="100000" kx="0" ky="0" algn="b" rotWithShape="0" blurRad="0" dist="38100" dir="2700000">
                    <a:schemeClr val="accent5"/>
                  </a:outerShdw>
                </a:effectLst>
              </a:defRPr>
            </a:lvl1pPr>
          </a:lstStyle>
          <a:p>
            <a:pPr/>
            <a:r>
              <a:t>Judges are experts in the law. They decide if people have or have not broken the law and if they have, they decide on what consequence they will receive.  </a:t>
            </a:r>
          </a:p>
        </p:txBody>
      </p:sp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67451" y="2174688"/>
            <a:ext cx="1462818" cy="4571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clickEffect" presetSubtype="0" presetID="8" grpId="1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mph" nodeType="clickEffect" presetSubtype="0" presetID="8" grpId="3" fill="hold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  <p:bldP build="whole" bldLvl="1" animBg="1" rev="0" advAuto="0" spid="151" grpId="2"/>
      <p:bldP build="whole" bldLvl="1" animBg="1" rev="0" advAuto="0" spid="151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