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GLzna0Hrsco" TargetMode="External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3"/>
          <p:cNvSpPr txBox="1"/>
          <p:nvPr/>
        </p:nvSpPr>
        <p:spPr>
          <a:xfrm>
            <a:off x="1844860" y="850096"/>
            <a:ext cx="917806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Physical Activity</a:t>
            </a:r>
          </a:p>
        </p:txBody>
      </p:sp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Rectangle 1"/>
          <p:cNvSpPr txBox="1"/>
          <p:nvPr/>
        </p:nvSpPr>
        <p:spPr>
          <a:xfrm>
            <a:off x="191634" y="2170552"/>
            <a:ext cx="11854127" cy="371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a team game with </a:t>
            </a:r>
            <a:r>
              <a:rPr b="1"/>
              <a:t>careful rules.</a:t>
            </a:r>
            <a:endParaRPr b="1"/>
          </a:p>
          <a:p>
            <a:pPr algn="ctr">
              <a:defRPr sz="4000">
                <a:solidFill>
                  <a:schemeClr val="accent4"/>
                </a:solidFill>
              </a:defRPr>
            </a:pPr>
            <a:endParaRPr u="sng"/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Let’s see who can follow the rules properly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</a:p>
          <a:p>
            <a:pPr algn="ctr">
              <a:defRPr b="1" sz="4000" u="sng">
                <a:solidFill>
                  <a:schemeClr val="accent4"/>
                </a:solidFill>
              </a:defRPr>
            </a:pPr>
            <a:r>
              <a:t>KEY QUESTION: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How do rules help us?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4"/>
          <p:cNvSpPr/>
          <p:nvPr/>
        </p:nvSpPr>
        <p:spPr>
          <a:xfrm>
            <a:off x="3601615" y="6435250"/>
            <a:ext cx="5218924" cy="31724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1" descr="Picture 1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58641" y="158891"/>
            <a:ext cx="4886055" cy="617088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2"/>
          <p:cNvSpPr txBox="1"/>
          <p:nvPr/>
        </p:nvSpPr>
        <p:spPr>
          <a:xfrm>
            <a:off x="3879006" y="6383159"/>
            <a:ext cx="47414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2F2F2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https://www.youtube.com/watch?v=GLzna0Hrsco</a:t>
            </a:r>
          </a:p>
        </p:txBody>
      </p:sp>
      <p:sp>
        <p:nvSpPr>
          <p:cNvPr id="120" name="Play to 2.31"/>
          <p:cNvSpPr txBox="1"/>
          <p:nvPr/>
        </p:nvSpPr>
        <p:spPr>
          <a:xfrm>
            <a:off x="8915823" y="6383159"/>
            <a:ext cx="118697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Play to 2.31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499" y="703867"/>
            <a:ext cx="4535121" cy="47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9"/>
          <p:cNvSpPr txBox="1"/>
          <p:nvPr/>
        </p:nvSpPr>
        <p:spPr>
          <a:xfrm>
            <a:off x="4938231" y="292230"/>
            <a:ext cx="6884395" cy="53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500">
                <a:solidFill>
                  <a:schemeClr val="accent4"/>
                </a:solidFill>
              </a:defRPr>
            </a:lvl1pPr>
          </a:lstStyle>
          <a:p>
            <a:pPr/>
            <a:r>
              <a:t>What kind of character is the hen?</a:t>
            </a:r>
          </a:p>
        </p:txBody>
      </p:sp>
      <p:sp>
        <p:nvSpPr>
          <p:cNvPr id="125" name="Rectangle 10"/>
          <p:cNvSpPr txBox="1"/>
          <p:nvPr/>
        </p:nvSpPr>
        <p:spPr>
          <a:xfrm>
            <a:off x="4938231" y="1223052"/>
            <a:ext cx="7022975" cy="108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500">
                <a:solidFill>
                  <a:schemeClr val="accent4"/>
                </a:solidFill>
              </a:defRPr>
            </a:pPr>
            <a:r>
              <a:t>What kind of characters are the other</a:t>
            </a:r>
          </a:p>
          <a:p>
            <a:pPr>
              <a:defRPr b="1" sz="3500">
                <a:solidFill>
                  <a:schemeClr val="accent4"/>
                </a:solidFill>
              </a:defRPr>
            </a:pPr>
            <a:r>
              <a:t>animals?</a:t>
            </a:r>
          </a:p>
        </p:txBody>
      </p:sp>
      <p:sp>
        <p:nvSpPr>
          <p:cNvPr id="126" name="Rectangle 11"/>
          <p:cNvSpPr txBox="1"/>
          <p:nvPr/>
        </p:nvSpPr>
        <p:spPr>
          <a:xfrm>
            <a:off x="4938231" y="2518021"/>
            <a:ext cx="7077959" cy="108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500">
                <a:solidFill>
                  <a:schemeClr val="accent4"/>
                </a:solidFill>
              </a:defRPr>
            </a:lvl1pPr>
          </a:lstStyle>
          <a:p>
            <a:pPr/>
            <a:r>
              <a:t>Why didn’t the other animals want to help?</a:t>
            </a:r>
          </a:p>
        </p:txBody>
      </p:sp>
      <p:sp>
        <p:nvSpPr>
          <p:cNvPr id="127" name="Rectangle 12"/>
          <p:cNvSpPr txBox="1"/>
          <p:nvPr/>
        </p:nvSpPr>
        <p:spPr>
          <a:xfrm>
            <a:off x="4863210" y="3812989"/>
            <a:ext cx="6026973" cy="108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500">
                <a:solidFill>
                  <a:schemeClr val="accent4"/>
                </a:solidFill>
              </a:defRPr>
            </a:pPr>
            <a:r>
              <a:t>What could they achieve if they </a:t>
            </a:r>
          </a:p>
          <a:p>
            <a:pPr>
              <a:defRPr b="1" sz="3500">
                <a:solidFill>
                  <a:schemeClr val="accent4"/>
                </a:solidFill>
              </a:defRPr>
            </a:pPr>
            <a:r>
              <a:t>worked together?</a:t>
            </a:r>
          </a:p>
        </p:txBody>
      </p:sp>
      <p:sp>
        <p:nvSpPr>
          <p:cNvPr id="128" name="Rectangle 13"/>
          <p:cNvSpPr txBox="1"/>
          <p:nvPr/>
        </p:nvSpPr>
        <p:spPr>
          <a:xfrm>
            <a:off x="2242042" y="6025231"/>
            <a:ext cx="4189938" cy="539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500">
                <a:solidFill>
                  <a:schemeClr val="accent4"/>
                </a:solidFill>
              </a:defRPr>
            </a:lvl1pPr>
          </a:lstStyle>
          <a:p>
            <a:pPr/>
            <a:r>
              <a:t>Is this true in real life?</a:t>
            </a:r>
          </a:p>
        </p:txBody>
      </p:sp>
      <p:sp>
        <p:nvSpPr>
          <p:cNvPr id="129" name="Rectangle 13"/>
          <p:cNvSpPr txBox="1"/>
          <p:nvPr/>
        </p:nvSpPr>
        <p:spPr>
          <a:xfrm>
            <a:off x="5048741" y="5107957"/>
            <a:ext cx="5808196" cy="53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500">
                <a:solidFill>
                  <a:schemeClr val="accent4"/>
                </a:solidFill>
              </a:defRPr>
            </a:lvl1pPr>
          </a:lstStyle>
          <a:p>
            <a:pPr/>
            <a:r>
              <a:t>Would having rules be helpful?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6"/>
      <p:bldP build="whole" bldLvl="1" animBg="1" rev="0" advAuto="0" spid="126" grpId="3"/>
      <p:bldP build="whole" bldLvl="1" animBg="1" rev="0" advAuto="0" spid="124" grpId="1"/>
      <p:bldP build="whole" bldLvl="1" animBg="1" rev="0" advAuto="0" spid="125" grpId="2"/>
      <p:bldP build="whole" bldLvl="1" animBg="1" rev="0" advAuto="0" spid="127" grpId="4"/>
      <p:bldP build="whole" bldLvl="1" animBg="1" rev="0" advAuto="0" spid="129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8359" y="2096217"/>
            <a:ext cx="7324570" cy="322397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7"/>
          <p:cNvSpPr txBox="1"/>
          <p:nvPr/>
        </p:nvSpPr>
        <p:spPr>
          <a:xfrm>
            <a:off x="601395" y="296227"/>
            <a:ext cx="6383354" cy="53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500">
                <a:solidFill>
                  <a:schemeClr val="accent4"/>
                </a:solidFill>
              </a:defRPr>
            </a:lvl1pPr>
          </a:lstStyle>
          <a:p>
            <a:pPr/>
            <a:r>
              <a:t>“The boys can have bigger pieces”</a:t>
            </a:r>
          </a:p>
        </p:txBody>
      </p:sp>
      <p:sp>
        <p:nvSpPr>
          <p:cNvPr id="134" name="Rectangle 8"/>
          <p:cNvSpPr txBox="1"/>
          <p:nvPr/>
        </p:nvSpPr>
        <p:spPr>
          <a:xfrm>
            <a:off x="2884005" y="5979478"/>
            <a:ext cx="9186657" cy="53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500">
                <a:solidFill>
                  <a:schemeClr val="accent4"/>
                </a:solidFill>
              </a:defRPr>
            </a:lvl1pPr>
          </a:lstStyle>
          <a:p>
            <a:pPr/>
            <a:r>
              <a:t>“If you have blue socks on you can have 2 pieces”</a:t>
            </a:r>
          </a:p>
        </p:txBody>
      </p:sp>
      <p:sp>
        <p:nvSpPr>
          <p:cNvPr id="135" name="Rectangle 9"/>
          <p:cNvSpPr txBox="1"/>
          <p:nvPr/>
        </p:nvSpPr>
        <p:spPr>
          <a:xfrm rot="1985164">
            <a:off x="7619704" y="1866986"/>
            <a:ext cx="7314206" cy="108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500">
                <a:solidFill>
                  <a:schemeClr val="accent4"/>
                </a:solidFill>
              </a:defRPr>
            </a:pPr>
            <a:r>
              <a:t>“If you have brown eyes</a:t>
            </a:r>
          </a:p>
          <a:p>
            <a:pPr>
              <a:defRPr b="1" sz="3500">
                <a:solidFill>
                  <a:schemeClr val="accent4"/>
                </a:solidFill>
              </a:defRPr>
            </a:pPr>
            <a:r>
              <a:t> you can’t have any”</a:t>
            </a:r>
          </a:p>
        </p:txBody>
      </p:sp>
      <p:sp>
        <p:nvSpPr>
          <p:cNvPr id="136" name="Rectangle 10"/>
          <p:cNvSpPr/>
          <p:nvPr/>
        </p:nvSpPr>
        <p:spPr>
          <a:xfrm>
            <a:off x="4355329" y="2151358"/>
            <a:ext cx="3961489" cy="91255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5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Is this fair?</a:t>
            </a:r>
          </a:p>
        </p:txBody>
      </p:sp>
      <p:sp>
        <p:nvSpPr>
          <p:cNvPr id="137" name="Rectangle 11"/>
          <p:cNvSpPr/>
          <p:nvPr/>
        </p:nvSpPr>
        <p:spPr>
          <a:xfrm>
            <a:off x="1459091" y="3573610"/>
            <a:ext cx="9343105" cy="91255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5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What can we do about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5"/>
      <p:bldP build="whole" bldLvl="1" animBg="1" rev="0" advAuto="0" spid="133" grpId="1"/>
      <p:bldP build="whole" bldLvl="1" animBg="1" rev="0" advAuto="0" spid="134" grpId="2"/>
      <p:bldP build="whole" bldLvl="1" animBg="1" rev="0" advAuto="0" spid="135" grpId="3"/>
      <p:bldP build="whole" bldLvl="1" animBg="1" rev="0" advAuto="0" spid="136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3"/>
          <p:cNvSpPr txBox="1"/>
          <p:nvPr/>
        </p:nvSpPr>
        <p:spPr>
          <a:xfrm>
            <a:off x="1493782" y="71662"/>
            <a:ext cx="917806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</a:t>
            </a:r>
          </a:p>
        </p:txBody>
      </p:sp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99905">
            <a:off x="2316413" y="678562"/>
            <a:ext cx="2467146" cy="349476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 2"/>
          <p:cNvSpPr txBox="1"/>
          <p:nvPr/>
        </p:nvSpPr>
        <p:spPr>
          <a:xfrm>
            <a:off x="885485" y="5133051"/>
            <a:ext cx="10394662" cy="166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rules do we have in class? At school? At home?</a:t>
            </a:r>
          </a:p>
          <a:p>
            <a: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Choose a place and write the rules.</a:t>
            </a:r>
          </a:p>
        </p:txBody>
      </p:sp>
      <p:pic>
        <p:nvPicPr>
          <p:cNvPr id="14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389609">
            <a:off x="7115457" y="788455"/>
            <a:ext cx="2467147" cy="3494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3"/>
          <p:cNvSpPr txBox="1"/>
          <p:nvPr/>
        </p:nvSpPr>
        <p:spPr>
          <a:xfrm>
            <a:off x="1818246" y="105508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5280" y="1380613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 4"/>
          <p:cNvSpPr txBox="1"/>
          <p:nvPr/>
        </p:nvSpPr>
        <p:spPr>
          <a:xfrm>
            <a:off x="805375" y="3889340"/>
            <a:ext cx="10699654" cy="1203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8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How do rules help us?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3"/>
          <p:cNvSpPr txBox="1"/>
          <p:nvPr/>
        </p:nvSpPr>
        <p:spPr>
          <a:xfrm>
            <a:off x="1818246" y="105508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5280" y="1380613"/>
            <a:ext cx="2496295" cy="2201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ctangle 4"/>
          <p:cNvSpPr txBox="1"/>
          <p:nvPr/>
        </p:nvSpPr>
        <p:spPr>
          <a:xfrm>
            <a:off x="805375" y="3889340"/>
            <a:ext cx="10699654" cy="256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8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happens when we break these rules?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