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p9UmgMemTpc" TargetMode="External"/><Relationship Id="rId4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25946"/>
            <a:ext cx="919843" cy="932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 3"/>
          <p:cNvSpPr txBox="1"/>
          <p:nvPr/>
        </p:nvSpPr>
        <p:spPr>
          <a:xfrm>
            <a:off x="3741560" y="145329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154" name="Rectangle 5"/>
          <p:cNvSpPr txBox="1"/>
          <p:nvPr/>
        </p:nvSpPr>
        <p:spPr>
          <a:xfrm>
            <a:off x="317863" y="1084047"/>
            <a:ext cx="11659691" cy="149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Having individual liberty but this does not mean people can do what they want. </a:t>
            </a:r>
          </a:p>
        </p:txBody>
      </p:sp>
      <p:sp>
        <p:nvSpPr>
          <p:cNvPr id="155" name="Rectangle 7"/>
          <p:cNvSpPr txBox="1"/>
          <p:nvPr/>
        </p:nvSpPr>
        <p:spPr>
          <a:xfrm>
            <a:off x="328748" y="4888663"/>
            <a:ext cx="11534504" cy="166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There are rules to follow to keep everyone safe that we must respect and it is important to follow advice from certain people. </a:t>
            </a:r>
          </a:p>
        </p:txBody>
      </p:sp>
      <p:pic>
        <p:nvPicPr>
          <p:cNvPr id="15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278" y="2573159"/>
            <a:ext cx="1968952" cy="1685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6125" y="2643372"/>
            <a:ext cx="1657245" cy="200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4320" y="2592153"/>
            <a:ext cx="1879664" cy="219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09278" y="2554847"/>
            <a:ext cx="1779133" cy="228259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3"/>
          <p:cNvSpPr txBox="1"/>
          <p:nvPr/>
        </p:nvSpPr>
        <p:spPr>
          <a:xfrm>
            <a:off x="802278" y="3733377"/>
            <a:ext cx="1968951" cy="917289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Parents keep us warm, safe and healthy. </a:t>
            </a:r>
          </a:p>
        </p:txBody>
      </p:sp>
      <p:sp>
        <p:nvSpPr>
          <p:cNvPr id="161" name="TextBox 15"/>
          <p:cNvSpPr txBox="1"/>
          <p:nvPr/>
        </p:nvSpPr>
        <p:spPr>
          <a:xfrm>
            <a:off x="3821569" y="3722584"/>
            <a:ext cx="1651801" cy="91728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Teachers help us learn and be safe </a:t>
            </a:r>
          </a:p>
        </p:txBody>
      </p:sp>
      <p:sp>
        <p:nvSpPr>
          <p:cNvPr id="162" name="TextBox 16"/>
          <p:cNvSpPr txBox="1"/>
          <p:nvPr/>
        </p:nvSpPr>
        <p:spPr>
          <a:xfrm>
            <a:off x="6609278" y="3722584"/>
            <a:ext cx="1779132" cy="120938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Police officers maintain law and order in the community</a:t>
            </a:r>
          </a:p>
        </p:txBody>
      </p:sp>
      <p:sp>
        <p:nvSpPr>
          <p:cNvPr id="163" name="TextBox 17"/>
          <p:cNvSpPr txBox="1"/>
          <p:nvPr/>
        </p:nvSpPr>
        <p:spPr>
          <a:xfrm>
            <a:off x="9524318" y="3733378"/>
            <a:ext cx="1879664" cy="120938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Doctors give us health advice we must follow to be healthy.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3"/>
      <p:bldP build="whole" bldLvl="1" animBg="1" rev="0" advAuto="0" spid="158" grpId="10"/>
      <p:bldP build="whole" bldLvl="1" animBg="1" rev="0" advAuto="0" spid="161" grpId="7"/>
      <p:bldP build="whole" bldLvl="1" animBg="1" rev="0" advAuto="0" spid="154" grpId="2"/>
      <p:bldP build="whole" bldLvl="1" animBg="1" rev="0" advAuto="0" spid="163" grpId="11"/>
      <p:bldP build="whole" bldLvl="1" animBg="1" rev="0" advAuto="0" spid="159" grpId="8"/>
      <p:bldP build="whole" bldLvl="1" animBg="1" rev="0" advAuto="0" spid="160" grpId="5"/>
      <p:bldP build="whole" bldLvl="1" animBg="1" rev="0" advAuto="0" spid="153" grpId="1"/>
      <p:bldP build="whole" bldLvl="1" animBg="1" rev="0" advAuto="0" spid="162" grpId="9"/>
      <p:bldP build="whole" bldLvl="1" animBg="1" rev="0" advAuto="0" spid="157" grpId="6"/>
      <p:bldP build="whole" bldLvl="1" animBg="1" rev="0" advAuto="0" spid="15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 1"/>
          <p:cNvSpPr txBox="1"/>
          <p:nvPr/>
        </p:nvSpPr>
        <p:spPr>
          <a:xfrm>
            <a:off x="1586048" y="149959"/>
            <a:ext cx="9215847" cy="641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solidFill>
                  <a:srgbClr val="FFFFFF"/>
                </a:solidFill>
              </a:defRPr>
            </a:pPr>
            <a:r>
              <a:t>Individual Liberty </a:t>
            </a:r>
            <a:br/>
            <a:r>
              <a:rPr b="0">
                <a:solidFill>
                  <a:srgbClr val="BFBFBF"/>
                </a:solidFill>
              </a:rPr>
              <a:t>In Britain, as long as we do not break the law and we act responsibly, we can </a:t>
            </a:r>
            <a:br>
              <a:rPr b="0">
                <a:solidFill>
                  <a:srgbClr val="BFBFBF"/>
                </a:solidFill>
              </a:rPr>
            </a:br>
            <a:r>
              <a:rPr b="0">
                <a:solidFill>
                  <a:srgbClr val="BFBFBF"/>
                </a:solidFill>
              </a:rPr>
              <a:t>live as we choose to </a:t>
            </a:r>
            <a:br>
              <a:rPr b="0">
                <a:solidFill>
                  <a:srgbClr val="BFBFBF"/>
                </a:solidFill>
              </a:rPr>
            </a:br>
            <a:r>
              <a:rPr b="0">
                <a:solidFill>
                  <a:srgbClr val="BFBFBF"/>
                </a:solidFill>
              </a:rPr>
              <a:t>and have our own opinions about things.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3"/>
          <p:cNvSpPr txBox="1"/>
          <p:nvPr/>
        </p:nvSpPr>
        <p:spPr>
          <a:xfrm>
            <a:off x="3605488" y="89716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3053" y="1815966"/>
            <a:ext cx="3400350" cy="45737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Cloud Callout 4"/>
          <p:cNvGrpSpPr/>
          <p:nvPr/>
        </p:nvGrpSpPr>
        <p:grpSpPr>
          <a:xfrm>
            <a:off x="7149853" y="1409817"/>
            <a:ext cx="4704241" cy="2901230"/>
            <a:chOff x="0" y="0"/>
            <a:chExt cx="4704240" cy="2901228"/>
          </a:xfrm>
        </p:grpSpPr>
        <p:sp>
          <p:nvSpPr>
            <p:cNvPr id="171" name="Shape"/>
            <p:cNvSpPr/>
            <p:nvPr/>
          </p:nvSpPr>
          <p:spPr>
            <a:xfrm>
              <a:off x="1284000" y="0"/>
              <a:ext cx="3420241" cy="290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Circle"/>
            <p:cNvSpPr/>
            <p:nvPr/>
          </p:nvSpPr>
          <p:spPr>
            <a:xfrm>
              <a:off x="794051" y="1945622"/>
              <a:ext cx="482601" cy="4826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Circle"/>
            <p:cNvSpPr/>
            <p:nvPr/>
          </p:nvSpPr>
          <p:spPr>
            <a:xfrm>
              <a:off x="321886" y="2237142"/>
              <a:ext cx="321735" cy="321735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Circle"/>
            <p:cNvSpPr/>
            <p:nvPr/>
          </p:nvSpPr>
          <p:spPr>
            <a:xfrm>
              <a:off x="0" y="2471259"/>
              <a:ext cx="160866" cy="16086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Shape"/>
            <p:cNvSpPr/>
            <p:nvPr/>
          </p:nvSpPr>
          <p:spPr>
            <a:xfrm>
              <a:off x="1457672" y="147524"/>
              <a:ext cx="3134083" cy="246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7" name="Rectangle 1"/>
          <p:cNvSpPr txBox="1"/>
          <p:nvPr/>
        </p:nvSpPr>
        <p:spPr>
          <a:xfrm>
            <a:off x="8823285" y="1830422"/>
            <a:ext cx="2642636" cy="186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chemeClr val="accent4"/>
                </a:solidFill>
              </a:defRPr>
            </a:lvl1pPr>
          </a:lstStyle>
          <a:p>
            <a:pPr/>
            <a:r>
              <a:t>Think about a time you have tried to get someone to do something you wanted them to</a:t>
            </a:r>
          </a:p>
        </p:txBody>
      </p:sp>
      <p:sp>
        <p:nvSpPr>
          <p:cNvPr id="178" name="Rectangle 5"/>
          <p:cNvSpPr txBox="1"/>
          <p:nvPr/>
        </p:nvSpPr>
        <p:spPr>
          <a:xfrm>
            <a:off x="2176" y="877247"/>
            <a:ext cx="12448905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AFABAB"/>
                </a:solidFill>
              </a:defRPr>
            </a:lvl1pPr>
          </a:lstStyle>
          <a:p>
            <a:pPr/>
            <a:r>
              <a:t>There may be times when we try to stop people having their individual liberty.</a:t>
            </a:r>
          </a:p>
        </p:txBody>
      </p:sp>
      <p:grpSp>
        <p:nvGrpSpPr>
          <p:cNvPr id="184" name="Cloud Callout 7"/>
          <p:cNvGrpSpPr/>
          <p:nvPr/>
        </p:nvGrpSpPr>
        <p:grpSpPr>
          <a:xfrm>
            <a:off x="6499286" y="4702026"/>
            <a:ext cx="5118774" cy="1866171"/>
            <a:chOff x="0" y="0"/>
            <a:chExt cx="5118773" cy="1866169"/>
          </a:xfrm>
        </p:grpSpPr>
        <p:sp>
          <p:nvSpPr>
            <p:cNvPr id="179" name="Shape"/>
            <p:cNvSpPr/>
            <p:nvPr/>
          </p:nvSpPr>
          <p:spPr>
            <a:xfrm>
              <a:off x="2050703" y="0"/>
              <a:ext cx="3068071" cy="186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0" name="Circle"/>
            <p:cNvSpPr/>
            <p:nvPr/>
          </p:nvSpPr>
          <p:spPr>
            <a:xfrm>
              <a:off x="1304982" y="396925"/>
              <a:ext cx="310427" cy="31042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Circle"/>
            <p:cNvSpPr/>
            <p:nvPr/>
          </p:nvSpPr>
          <p:spPr>
            <a:xfrm>
              <a:off x="601534" y="316069"/>
              <a:ext cx="206951" cy="20695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Circle"/>
            <p:cNvSpPr/>
            <p:nvPr/>
          </p:nvSpPr>
          <p:spPr>
            <a:xfrm>
              <a:off x="0" y="253107"/>
              <a:ext cx="103476" cy="10347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Shape"/>
            <p:cNvSpPr/>
            <p:nvPr/>
          </p:nvSpPr>
          <p:spPr>
            <a:xfrm>
              <a:off x="2206493" y="94893"/>
              <a:ext cx="2811377" cy="158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5" name="Rectangle 8"/>
          <p:cNvSpPr txBox="1"/>
          <p:nvPr/>
        </p:nvSpPr>
        <p:spPr>
          <a:xfrm>
            <a:off x="8820440" y="5219941"/>
            <a:ext cx="2528303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900">
                <a:solidFill>
                  <a:schemeClr val="accent4"/>
                </a:solidFill>
              </a:defRPr>
            </a:pPr>
            <a:r>
              <a:t>How did it make</a:t>
            </a:r>
          </a:p>
          <a:p>
            <a:pPr algn="ctr">
              <a:defRPr sz="2900">
                <a:solidFill>
                  <a:schemeClr val="accent4"/>
                </a:solidFill>
              </a:defRPr>
            </a:pPr>
            <a:r>
              <a:t> you feel?</a:t>
            </a:r>
          </a:p>
        </p:txBody>
      </p:sp>
      <p:grpSp>
        <p:nvGrpSpPr>
          <p:cNvPr id="191" name="Cloud Callout 9"/>
          <p:cNvGrpSpPr/>
          <p:nvPr/>
        </p:nvGrpSpPr>
        <p:grpSpPr>
          <a:xfrm>
            <a:off x="370933" y="1717512"/>
            <a:ext cx="5225106" cy="2695249"/>
            <a:chOff x="0" y="0"/>
            <a:chExt cx="5225105" cy="2695247"/>
          </a:xfrm>
        </p:grpSpPr>
        <p:sp>
          <p:nvSpPr>
            <p:cNvPr id="186" name="Shape"/>
            <p:cNvSpPr/>
            <p:nvPr/>
          </p:nvSpPr>
          <p:spPr>
            <a:xfrm>
              <a:off x="0" y="0"/>
              <a:ext cx="3420241" cy="21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Circle"/>
            <p:cNvSpPr/>
            <p:nvPr/>
          </p:nvSpPr>
          <p:spPr>
            <a:xfrm>
              <a:off x="3574399" y="1820052"/>
              <a:ext cx="363147" cy="36314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Circle"/>
            <p:cNvSpPr/>
            <p:nvPr/>
          </p:nvSpPr>
          <p:spPr>
            <a:xfrm>
              <a:off x="4394432" y="2221937"/>
              <a:ext cx="242099" cy="242099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Circle"/>
            <p:cNvSpPr/>
            <p:nvPr/>
          </p:nvSpPr>
          <p:spPr>
            <a:xfrm>
              <a:off x="5104057" y="2574199"/>
              <a:ext cx="121049" cy="121049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0" name="Shape"/>
            <p:cNvSpPr/>
            <p:nvPr/>
          </p:nvSpPr>
          <p:spPr>
            <a:xfrm>
              <a:off x="173672" y="111009"/>
              <a:ext cx="3134082" cy="185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2" name="Rectangle 10"/>
          <p:cNvSpPr txBox="1"/>
          <p:nvPr/>
        </p:nvSpPr>
        <p:spPr>
          <a:xfrm>
            <a:off x="881707" y="2322863"/>
            <a:ext cx="2404081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chemeClr val="accent4"/>
                </a:solidFill>
              </a:defRPr>
            </a:pPr>
            <a:r>
              <a:t>How might they</a:t>
            </a:r>
          </a:p>
          <a:p>
            <a:pPr algn="ctr">
              <a:defRPr sz="2800">
                <a:solidFill>
                  <a:schemeClr val="accent4"/>
                </a:solidFill>
              </a:defRPr>
            </a:pPr>
            <a:r>
              <a:t> have felt?</a:t>
            </a:r>
          </a:p>
        </p:txBody>
      </p:sp>
      <p:grpSp>
        <p:nvGrpSpPr>
          <p:cNvPr id="198" name="Cloud Callout 11"/>
          <p:cNvGrpSpPr/>
          <p:nvPr/>
        </p:nvGrpSpPr>
        <p:grpSpPr>
          <a:xfrm>
            <a:off x="1060594" y="3880369"/>
            <a:ext cx="4929938" cy="2123277"/>
            <a:chOff x="0" y="0"/>
            <a:chExt cx="4929936" cy="2123276"/>
          </a:xfrm>
        </p:grpSpPr>
        <p:sp>
          <p:nvSpPr>
            <p:cNvPr id="193" name="Shape"/>
            <p:cNvSpPr/>
            <p:nvPr/>
          </p:nvSpPr>
          <p:spPr>
            <a:xfrm>
              <a:off x="0" y="0"/>
              <a:ext cx="3137508" cy="212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Circle"/>
            <p:cNvSpPr/>
            <p:nvPr/>
          </p:nvSpPr>
          <p:spPr>
            <a:xfrm>
              <a:off x="3498283" y="845448"/>
              <a:ext cx="353195" cy="353195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Circle"/>
            <p:cNvSpPr/>
            <p:nvPr/>
          </p:nvSpPr>
          <p:spPr>
            <a:xfrm>
              <a:off x="4214103" y="894738"/>
              <a:ext cx="235463" cy="23546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Circle"/>
            <p:cNvSpPr/>
            <p:nvPr/>
          </p:nvSpPr>
          <p:spPr>
            <a:xfrm>
              <a:off x="4812204" y="945743"/>
              <a:ext cx="117733" cy="11773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Shape"/>
            <p:cNvSpPr/>
            <p:nvPr/>
          </p:nvSpPr>
          <p:spPr>
            <a:xfrm>
              <a:off x="159315" y="107966"/>
              <a:ext cx="2875005" cy="180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9" name="Rectangle 12"/>
          <p:cNvSpPr txBox="1"/>
          <p:nvPr/>
        </p:nvSpPr>
        <p:spPr>
          <a:xfrm>
            <a:off x="-291082" y="4409213"/>
            <a:ext cx="6004561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chemeClr val="accent4"/>
                </a:solidFill>
              </a:defRPr>
            </a:pPr>
            <a:r>
              <a:t>How could you have</a:t>
            </a:r>
          </a:p>
          <a:p>
            <a:pPr algn="ctr">
              <a:defRPr sz="2600">
                <a:solidFill>
                  <a:schemeClr val="accent4"/>
                </a:solidFill>
              </a:defRPr>
            </a:pPr>
            <a:r>
              <a:t> behaved differently?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5"/>
      <p:bldP build="whole" bldLvl="1" animBg="1" rev="0" advAuto="0" spid="176" grpId="2"/>
      <p:bldP build="whole" bldLvl="1" animBg="1" rev="0" advAuto="0" spid="177" grpId="3"/>
      <p:bldP build="whole" bldLvl="1" animBg="1" rev="0" advAuto="0" spid="178" grpId="1"/>
      <p:bldP build="whole" bldLvl="1" animBg="1" rev="0" advAuto="0" spid="184" grpId="4"/>
      <p:bldP build="whole" bldLvl="1" animBg="1" rev="0" advAuto="0" spid="192" grpId="7"/>
      <p:bldP build="whole" bldLvl="1" animBg="1" rev="0" advAuto="0" spid="198" grpId="8"/>
      <p:bldP build="whole" bldLvl="1" animBg="1" rev="0" advAuto="0" spid="191" grpId="6"/>
      <p:bldP build="whole" bldLvl="1" animBg="1" rev="0" advAuto="0" spid="199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4787" y="4315202"/>
            <a:ext cx="1371601" cy="181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9795" y="4315202"/>
            <a:ext cx="1371601" cy="181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extBox 3"/>
          <p:cNvSpPr txBox="1"/>
          <p:nvPr/>
        </p:nvSpPr>
        <p:spPr>
          <a:xfrm>
            <a:off x="2327987" y="2382591"/>
            <a:ext cx="8013664" cy="1487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If you think that it is important to you, if it is something you value, then give me a thumbs up – if not, it’s thumbs down. </a:t>
            </a:r>
          </a:p>
        </p:txBody>
      </p:sp>
      <p:sp>
        <p:nvSpPr>
          <p:cNvPr id="205" name="Rectangle 2"/>
          <p:cNvSpPr txBox="1"/>
          <p:nvPr/>
        </p:nvSpPr>
        <p:spPr>
          <a:xfrm>
            <a:off x="605387" y="676663"/>
            <a:ext cx="11238801" cy="136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500">
                <a:solidFill>
                  <a:schemeClr val="accent4"/>
                </a:solidFill>
              </a:defRPr>
            </a:pPr>
            <a:r>
              <a:t>What you </a:t>
            </a:r>
            <a:r>
              <a:rPr b="1"/>
              <a:t>value </a:t>
            </a:r>
            <a:r>
              <a:t>also makes up part of who you are.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Box 2"/>
          <p:cNvSpPr txBox="1"/>
          <p:nvPr/>
        </p:nvSpPr>
        <p:spPr>
          <a:xfrm>
            <a:off x="2207028" y="623455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ambitious</a:t>
            </a:r>
          </a:p>
        </p:txBody>
      </p:sp>
      <p:sp>
        <p:nvSpPr>
          <p:cNvPr id="209" name="TextBox 3"/>
          <p:cNvSpPr txBox="1"/>
          <p:nvPr/>
        </p:nvSpPr>
        <p:spPr>
          <a:xfrm>
            <a:off x="2207028" y="1758518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kind</a:t>
            </a:r>
          </a:p>
        </p:txBody>
      </p:sp>
      <p:sp>
        <p:nvSpPr>
          <p:cNvPr id="210" name="TextBox 4"/>
          <p:cNvSpPr txBox="1"/>
          <p:nvPr/>
        </p:nvSpPr>
        <p:spPr>
          <a:xfrm>
            <a:off x="2226078" y="2985654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hard working</a:t>
            </a:r>
          </a:p>
        </p:txBody>
      </p:sp>
      <p:sp>
        <p:nvSpPr>
          <p:cNvPr id="211" name="TextBox 5"/>
          <p:cNvSpPr txBox="1"/>
          <p:nvPr/>
        </p:nvSpPr>
        <p:spPr>
          <a:xfrm>
            <a:off x="2207028" y="4204854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friendly</a:t>
            </a:r>
          </a:p>
        </p:txBody>
      </p:sp>
      <p:sp>
        <p:nvSpPr>
          <p:cNvPr id="212" name="TextBox 6"/>
          <p:cNvSpPr txBox="1"/>
          <p:nvPr/>
        </p:nvSpPr>
        <p:spPr>
          <a:xfrm>
            <a:off x="2207028" y="5347854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caring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6398029" y="615517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sporty</a:t>
            </a:r>
          </a:p>
        </p:txBody>
      </p:sp>
      <p:sp>
        <p:nvSpPr>
          <p:cNvPr id="214" name="TextBox 8"/>
          <p:cNvSpPr txBox="1"/>
          <p:nvPr/>
        </p:nvSpPr>
        <p:spPr>
          <a:xfrm>
            <a:off x="6398029" y="1752168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musical</a:t>
            </a:r>
          </a:p>
        </p:txBody>
      </p:sp>
      <p:sp>
        <p:nvSpPr>
          <p:cNvPr id="215" name="TextBox 9"/>
          <p:cNvSpPr txBox="1"/>
          <p:nvPr/>
        </p:nvSpPr>
        <p:spPr>
          <a:xfrm>
            <a:off x="6417079" y="2977718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determined</a:t>
            </a:r>
          </a:p>
        </p:txBody>
      </p:sp>
      <p:sp>
        <p:nvSpPr>
          <p:cNvPr id="216" name="TextBox 10"/>
          <p:cNvSpPr txBox="1"/>
          <p:nvPr/>
        </p:nvSpPr>
        <p:spPr>
          <a:xfrm>
            <a:off x="6398029" y="4196917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honest</a:t>
            </a:r>
          </a:p>
        </p:txBody>
      </p:sp>
      <p:sp>
        <p:nvSpPr>
          <p:cNvPr id="217" name="TextBox 11"/>
          <p:cNvSpPr txBox="1"/>
          <p:nvPr/>
        </p:nvSpPr>
        <p:spPr>
          <a:xfrm>
            <a:off x="6398029" y="5339917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fun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8"/>
      <p:bldP build="whole" bldLvl="1" animBg="1" rev="0" advAuto="0" spid="209" grpId="3"/>
      <p:bldP build="whole" bldLvl="1" animBg="1" rev="0" advAuto="0" spid="213" grpId="10"/>
      <p:bldP build="whole" bldLvl="1" animBg="1" rev="0" advAuto="0" spid="214" grpId="9"/>
      <p:bldP build="whole" bldLvl="1" animBg="1" rev="0" advAuto="0" spid="211" grpId="7"/>
      <p:bldP build="whole" bldLvl="1" animBg="1" rev="0" advAuto="0" spid="217" grpId="4"/>
      <p:bldP build="whole" bldLvl="1" animBg="1" rev="0" advAuto="0" spid="215" grpId="2"/>
      <p:bldP build="whole" bldLvl="1" animBg="1" rev="0" advAuto="0" spid="216" grpId="6"/>
      <p:bldP build="whole" bldLvl="1" animBg="1" rev="0" advAuto="0" spid="208" grpId="1"/>
      <p:bldP build="whole" bldLvl="1" animBg="1" rev="0" advAuto="0" spid="212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0170" y="1145373"/>
            <a:ext cx="1792386" cy="1580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ctangle 1"/>
          <p:cNvSpPr txBox="1"/>
          <p:nvPr/>
        </p:nvSpPr>
        <p:spPr>
          <a:xfrm>
            <a:off x="1137059" y="4081167"/>
            <a:ext cx="10187350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9D18E"/>
                </a:solidFill>
              </a:defRPr>
            </a:lvl1pPr>
          </a:lstStyle>
          <a:p>
            <a:pPr/>
            <a:r>
              <a:t>Liberty means being free from oppression or restrictions by the government or power</a:t>
            </a:r>
          </a:p>
        </p:txBody>
      </p:sp>
      <p:sp>
        <p:nvSpPr>
          <p:cNvPr id="222" name="Rectangle 3"/>
          <p:cNvSpPr txBox="1"/>
          <p:nvPr/>
        </p:nvSpPr>
        <p:spPr>
          <a:xfrm>
            <a:off x="3300689" y="206654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223" name="Rectangle 5"/>
          <p:cNvSpPr txBox="1"/>
          <p:nvPr/>
        </p:nvSpPr>
        <p:spPr>
          <a:xfrm>
            <a:off x="2097127" y="2784932"/>
            <a:ext cx="7718475" cy="59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9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224" name="Straight Arrow Connector 7"/>
          <p:cNvSpPr/>
          <p:nvPr/>
        </p:nvSpPr>
        <p:spPr>
          <a:xfrm flipH="1">
            <a:off x="9078686" y="2945327"/>
            <a:ext cx="593272" cy="1135842"/>
          </a:xfrm>
          <a:prstGeom prst="line">
            <a:avLst/>
          </a:prstGeom>
          <a:ln w="41275">
            <a:solidFill>
              <a:srgbClr val="FFD966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Rectangle 10"/>
          <p:cNvSpPr txBox="1"/>
          <p:nvPr/>
        </p:nvSpPr>
        <p:spPr>
          <a:xfrm>
            <a:off x="8935096" y="2137421"/>
            <a:ext cx="2249945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domination</a:t>
            </a:r>
          </a:p>
        </p:txBody>
      </p:sp>
      <p:sp>
        <p:nvSpPr>
          <p:cNvPr id="226" name="Straight Arrow Connector 11"/>
          <p:cNvSpPr/>
          <p:nvPr/>
        </p:nvSpPr>
        <p:spPr>
          <a:xfrm flipH="1" flipV="1">
            <a:off x="3282679" y="5363176"/>
            <a:ext cx="296636" cy="444963"/>
          </a:xfrm>
          <a:prstGeom prst="line">
            <a:avLst/>
          </a:prstGeom>
          <a:ln w="41275">
            <a:solidFill>
              <a:srgbClr val="FFD966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Rectangle 13"/>
          <p:cNvSpPr txBox="1"/>
          <p:nvPr/>
        </p:nvSpPr>
        <p:spPr>
          <a:xfrm>
            <a:off x="3328399" y="5808138"/>
            <a:ext cx="1116097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limits</a:t>
            </a:r>
          </a:p>
        </p:txBody>
      </p:sp>
      <p:sp>
        <p:nvSpPr>
          <p:cNvPr id="228" name="Rectangle 4"/>
          <p:cNvSpPr txBox="1"/>
          <p:nvPr/>
        </p:nvSpPr>
        <p:spPr>
          <a:xfrm>
            <a:off x="592953" y="3650127"/>
            <a:ext cx="206655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A9D18E"/>
                </a:solidFill>
              </a:defRPr>
            </a:lvl1pPr>
          </a:lstStyle>
          <a:p>
            <a:pPr/>
            <a:r>
              <a:t>Dictionary definition: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2"/>
      <p:bldP build="whole" bldLvl="1" animBg="1" rev="0" advAuto="0" spid="225" grpId="6"/>
      <p:bldP build="whole" bldLvl="1" animBg="1" rev="0" advAuto="0" spid="226" grpId="7"/>
      <p:bldP build="whole" bldLvl="1" animBg="1" rev="0" advAuto="0" spid="221" grpId="4"/>
      <p:bldP build="whole" bldLvl="1" animBg="1" rev="0" advAuto="0" spid="222" grpId="1"/>
      <p:bldP build="whole" bldLvl="1" animBg="1" rev="0" advAuto="0" spid="224" grpId="5"/>
      <p:bldP build="whole" bldLvl="1" animBg="1" rev="0" advAuto="0" spid="227" grpId="8"/>
      <p:bldP build="whole" bldLvl="1" animBg="1" rev="0" advAuto="0" spid="228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7414" y="1099457"/>
            <a:ext cx="9212264" cy="411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2" descr="Picture 2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5885" y="746656"/>
            <a:ext cx="8702676" cy="485933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Rectangle 1"/>
          <p:cNvSpPr txBox="1"/>
          <p:nvPr/>
        </p:nvSpPr>
        <p:spPr>
          <a:xfrm>
            <a:off x="3988504" y="6014747"/>
            <a:ext cx="502105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6DCE5"/>
                </a:solidFill>
              </a:defRPr>
            </a:lvl1pPr>
          </a:lstStyle>
          <a:p>
            <a:pPr/>
            <a:r>
              <a:t>https://www.youtube.com/watch?v=p9UmgMemTpc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F55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2807" t="23721" r="5821" b="28944"/>
          <a:stretch>
            <a:fillRect/>
          </a:stretch>
        </p:blipFill>
        <p:spPr>
          <a:xfrm>
            <a:off x="1617208" y="538843"/>
            <a:ext cx="9301165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3"/>
          <p:cNvSpPr txBox="1"/>
          <p:nvPr/>
        </p:nvSpPr>
        <p:spPr>
          <a:xfrm>
            <a:off x="1844860" y="850096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Physical Activity</a:t>
            </a:r>
          </a:p>
        </p:txBody>
      </p:sp>
      <p:pic>
        <p:nvPicPr>
          <p:cNvPr id="24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 1"/>
          <p:cNvSpPr txBox="1"/>
          <p:nvPr/>
        </p:nvSpPr>
        <p:spPr>
          <a:xfrm>
            <a:off x="191634" y="2170552"/>
            <a:ext cx="11854127" cy="433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(We are going to play different multi-skill games.</a:t>
            </a:r>
            <a:endParaRPr b="1"/>
          </a:p>
          <a:p>
            <a:pPr algn="ctr">
              <a:defRPr sz="4000">
                <a:solidFill>
                  <a:schemeClr val="accent4"/>
                </a:solidFill>
              </a:defRPr>
            </a:pPr>
            <a:endParaRPr u="sng"/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Can you make your own choices for each game based on your thoughts and feelings?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</a:p>
          <a:p>
            <a:pPr algn="ctr">
              <a:defRPr b="1" sz="4000" u="sng">
                <a:solidFill>
                  <a:schemeClr val="accent4"/>
                </a:solidFill>
              </a:defRPr>
            </a:pPr>
            <a:r>
              <a:t>KEY QUESTION: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What decisions can I make for myself?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2" y="4483387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Rectangle 1"/>
          <p:cNvSpPr txBox="1"/>
          <p:nvPr/>
        </p:nvSpPr>
        <p:spPr>
          <a:xfrm>
            <a:off x="1251065" y="5408733"/>
            <a:ext cx="10375671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3"/>
      <p:bldP build="whole" bldLvl="1" animBg="1" rev="0" advAuto="0" spid="122" grpId="5"/>
      <p:bldP build="whole" bldLvl="1" animBg="1" rev="0" advAuto="0" spid="121" grpId="2"/>
      <p:bldP build="whole" bldLvl="1" animBg="1" rev="0" advAuto="0" spid="120" grpId="4"/>
      <p:bldP build="whole" bldLvl="1" animBg="1" rev="0" advAuto="0" spid="1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 3"/>
          <p:cNvSpPr txBox="1"/>
          <p:nvPr/>
        </p:nvSpPr>
        <p:spPr>
          <a:xfrm>
            <a:off x="1776141" y="739274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675" y="2102642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4"/>
          <p:cNvSpPr txBox="1"/>
          <p:nvPr/>
        </p:nvSpPr>
        <p:spPr>
          <a:xfrm>
            <a:off x="2591585" y="4573442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9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0" name="Rectangle 1"/>
          <p:cNvSpPr txBox="1"/>
          <p:nvPr/>
        </p:nvSpPr>
        <p:spPr>
          <a:xfrm>
            <a:off x="2072039" y="5560888"/>
            <a:ext cx="9351670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‘rule by the people’.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5"/>
      <p:bldP build="whole" bldLvl="1" animBg="1" rev="0" advAuto="0" spid="128" grpId="4"/>
      <p:bldP build="whole" bldLvl="1" animBg="1" rev="0" advAuto="0" spid="129" grpId="2"/>
      <p:bldP build="whole" bldLvl="1" animBg="1" rev="0" advAuto="0" spid="125" grpId="3"/>
      <p:bldP build="whole" bldLvl="1" animBg="1" rev="0" advAuto="0" spid="1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5"/>
          <p:cNvSpPr txBox="1"/>
          <p:nvPr/>
        </p:nvSpPr>
        <p:spPr>
          <a:xfrm>
            <a:off x="515436" y="1962788"/>
            <a:ext cx="11169909" cy="256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8800">
                <a:solidFill>
                  <a:srgbClr val="F4B183"/>
                </a:solidFill>
              </a:defRPr>
            </a:pPr>
            <a:r>
              <a:t>Let’s play a game of </a:t>
            </a:r>
          </a:p>
          <a:p>
            <a:pPr algn="ctr">
              <a:defRPr b="1" sz="8800">
                <a:solidFill>
                  <a:srgbClr val="F4B183"/>
                </a:solidFill>
              </a:defRPr>
            </a:pPr>
            <a:r>
              <a:t>‘Put your hand up if.....’ </a:t>
            </a:r>
          </a:p>
        </p:txBody>
      </p:sp>
      <p:sp>
        <p:nvSpPr>
          <p:cNvPr id="134" name="Rectangle 6"/>
          <p:cNvSpPr txBox="1"/>
          <p:nvPr/>
        </p:nvSpPr>
        <p:spPr>
          <a:xfrm>
            <a:off x="3637645" y="224044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1"/>
          <p:cNvSpPr txBox="1"/>
          <p:nvPr/>
        </p:nvSpPr>
        <p:spPr>
          <a:xfrm>
            <a:off x="218903" y="196610"/>
            <a:ext cx="11054541" cy="309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002060"/>
                </a:solidFill>
              </a:defRPr>
            </a:pPr>
            <a:r>
              <a:t>Put your hand up if........ </a:t>
            </a:r>
            <a:br/>
            <a:br/>
            <a:br/>
            <a:br/>
          </a:p>
        </p:txBody>
      </p:sp>
      <p:sp>
        <p:nvSpPr>
          <p:cNvPr id="138" name="Rectangle 4"/>
          <p:cNvSpPr txBox="1"/>
          <p:nvPr/>
        </p:nvSpPr>
        <p:spPr>
          <a:xfrm>
            <a:off x="762896" y="792078"/>
            <a:ext cx="4457735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4B183"/>
                </a:solidFill>
              </a:defRPr>
            </a:lvl1pPr>
          </a:lstStyle>
          <a:p>
            <a:pPr/>
            <a:r>
              <a:t>You drink milk</a:t>
            </a:r>
          </a:p>
        </p:txBody>
      </p:sp>
      <p:sp>
        <p:nvSpPr>
          <p:cNvPr id="139" name="Rectangle 5"/>
          <p:cNvSpPr txBox="1"/>
          <p:nvPr/>
        </p:nvSpPr>
        <p:spPr>
          <a:xfrm>
            <a:off x="2397885" y="1623351"/>
            <a:ext cx="4035435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4B183"/>
                </a:solidFill>
              </a:defRPr>
            </a:lvl1pPr>
          </a:lstStyle>
          <a:p>
            <a:pPr/>
            <a:r>
              <a:t>Like football </a:t>
            </a:r>
          </a:p>
        </p:txBody>
      </p:sp>
      <p:sp>
        <p:nvSpPr>
          <p:cNvPr id="140" name="Rectangle 6"/>
          <p:cNvSpPr txBox="1"/>
          <p:nvPr/>
        </p:nvSpPr>
        <p:spPr>
          <a:xfrm>
            <a:off x="3843755" y="2514377"/>
            <a:ext cx="8125791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F4B183"/>
                </a:solidFill>
              </a:defRPr>
            </a:lvl1pPr>
          </a:lstStyle>
          <a:p>
            <a:pPr/>
            <a:r>
              <a:t>Can speak another language </a:t>
            </a:r>
          </a:p>
        </p:txBody>
      </p:sp>
      <p:sp>
        <p:nvSpPr>
          <p:cNvPr id="141" name="Rectangle 7"/>
          <p:cNvSpPr txBox="1"/>
          <p:nvPr/>
        </p:nvSpPr>
        <p:spPr>
          <a:xfrm>
            <a:off x="139267" y="3510443"/>
            <a:ext cx="11473614" cy="22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F4B183"/>
                </a:solidFill>
              </a:defRPr>
            </a:pPr>
            <a:br/>
            <a:r>
              <a:t>Know what you want to be when you’re older </a:t>
            </a:r>
            <a:br/>
          </a:p>
        </p:txBody>
      </p:sp>
      <p:sp>
        <p:nvSpPr>
          <p:cNvPr id="142" name="Rectangle 8"/>
          <p:cNvSpPr txBox="1"/>
          <p:nvPr/>
        </p:nvSpPr>
        <p:spPr>
          <a:xfrm>
            <a:off x="2481539" y="3305493"/>
            <a:ext cx="8370861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F4B183"/>
                </a:solidFill>
              </a:defRPr>
            </a:lvl1pPr>
          </a:lstStyle>
          <a:p>
            <a:pPr/>
            <a:r>
              <a:t>You like swimming in the sea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whole" bldLvl="1" animBg="1" rev="0" advAuto="0" spid="141" grpId="5"/>
      <p:bldP build="whole" bldLvl="1" animBg="1" rev="0" advAuto="0" spid="139" grpId="2"/>
      <p:bldP build="whole" bldLvl="1" animBg="1" rev="0" advAuto="0" spid="140" grpId="3"/>
      <p:bldP build="whole" bldLvl="1" animBg="1" rev="0" advAuto="0" spid="142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9"/>
          <p:cNvSpPr/>
          <p:nvPr/>
        </p:nvSpPr>
        <p:spPr>
          <a:xfrm>
            <a:off x="1049958" y="858981"/>
            <a:ext cx="10176166" cy="5015346"/>
          </a:xfrm>
          <a:prstGeom prst="rect">
            <a:avLst/>
          </a:prstGeom>
          <a:solidFill>
            <a:srgbClr val="FFFF0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 2"/>
          <p:cNvSpPr txBox="1"/>
          <p:nvPr/>
        </p:nvSpPr>
        <p:spPr>
          <a:xfrm>
            <a:off x="1443783" y="1289162"/>
            <a:ext cx="9772909" cy="392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8800">
                <a:solidFill>
                  <a:srgbClr val="002060"/>
                </a:solidFill>
              </a:defRPr>
            </a:pPr>
            <a:r>
              <a:t>All these things help </a:t>
            </a:r>
          </a:p>
          <a:p>
            <a:pPr algn="ctr">
              <a:defRPr b="1" sz="8800">
                <a:solidFill>
                  <a:srgbClr val="002060"/>
                </a:solidFill>
              </a:defRPr>
            </a:pPr>
            <a:r>
              <a:t>make up your</a:t>
            </a:r>
          </a:p>
          <a:p>
            <a:pPr algn="ctr">
              <a:defRPr b="1" sz="8800">
                <a:solidFill>
                  <a:srgbClr val="002060"/>
                </a:solidFill>
              </a:defRPr>
            </a:pPr>
            <a:r>
              <a:t> identity!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 3"/>
          <p:cNvSpPr txBox="1"/>
          <p:nvPr/>
        </p:nvSpPr>
        <p:spPr>
          <a:xfrm rot="20521968">
            <a:off x="40168" y="467125"/>
            <a:ext cx="515223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150" name="Rectangle 1"/>
          <p:cNvSpPr txBox="1"/>
          <p:nvPr/>
        </p:nvSpPr>
        <p:spPr>
          <a:xfrm>
            <a:off x="962481" y="956353"/>
            <a:ext cx="10461277" cy="568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4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     Task:</a:t>
            </a:r>
          </a:p>
          <a:p>
            <a:pPr algn="ctr">
              <a:defRPr b="1" sz="3000">
                <a:solidFill>
                  <a:srgbClr val="92D050"/>
                </a:solidFill>
              </a:defRPr>
            </a:pPr>
            <a:r>
              <a:t>So what else makes up your personal identity? </a:t>
            </a:r>
            <a:br/>
            <a:r>
              <a:rPr>
                <a:solidFill>
                  <a:srgbClr val="F2F2F2"/>
                </a:solidFill>
              </a:rPr>
              <a:t>Groups or clubs that you belong to - scouts, rugby, choir.... </a:t>
            </a:r>
            <a:br>
              <a:rPr>
                <a:solidFill>
                  <a:srgbClr val="F2F2F2"/>
                </a:solidFill>
              </a:rPr>
            </a:br>
            <a:r>
              <a:rPr>
                <a:solidFill>
                  <a:srgbClr val="F2F2F2"/>
                </a:solidFill>
              </a:rPr>
              <a:t>What your interests or talents are - film, dance, speed stacking.... </a:t>
            </a:r>
            <a:br>
              <a:rPr>
                <a:solidFill>
                  <a:srgbClr val="F2F2F2"/>
                </a:solidFill>
              </a:rPr>
            </a:br>
            <a:r>
              <a:rPr>
                <a:solidFill>
                  <a:srgbClr val="F2F2F2"/>
                </a:solidFill>
              </a:rPr>
              <a:t>What things are important to you?</a:t>
            </a:r>
            <a:br>
              <a:rPr>
                <a:solidFill>
                  <a:srgbClr val="F2F2F2"/>
                </a:solidFill>
              </a:rPr>
            </a:br>
            <a:r>
              <a:rPr>
                <a:solidFill>
                  <a:srgbClr val="F2F2F2"/>
                </a:solidFill>
              </a:rPr>
              <a:t>What your hopes are for the future?</a:t>
            </a:r>
            <a:br>
              <a:rPr>
                <a:solidFill>
                  <a:srgbClr val="F2F2F2"/>
                </a:solidFill>
              </a:rPr>
            </a:br>
            <a:r>
              <a:rPr>
                <a:solidFill>
                  <a:srgbClr val="F2F2F2"/>
                </a:solidFill>
              </a:rPr>
              <a:t>Which people are important to you?</a:t>
            </a:r>
            <a:br>
              <a:rPr>
                <a:solidFill>
                  <a:srgbClr val="F2F2F2"/>
                </a:solidFill>
              </a:rPr>
            </a:br>
            <a:r>
              <a:rPr>
                <a:solidFill>
                  <a:srgbClr val="F2F2F2"/>
                </a:solidFill>
              </a:rPr>
              <a:t>Your religion.</a:t>
            </a:r>
            <a:br>
              <a:rPr>
                <a:solidFill>
                  <a:srgbClr val="F2F2F2"/>
                </a:solidFill>
              </a:rPr>
            </a:br>
            <a:r>
              <a:rPr>
                <a:solidFill>
                  <a:srgbClr val="F2F2F2"/>
                </a:solidFill>
              </a:rPr>
              <a:t>The languages that you speak. </a:t>
            </a:r>
            <a:br>
              <a:rPr>
                <a:solidFill>
                  <a:srgbClr val="F2F2F2"/>
                </a:solidFill>
              </a:rPr>
            </a:br>
            <a:r>
              <a:rPr>
                <a:solidFill>
                  <a:srgbClr val="F2F2F2"/>
                </a:solidFill>
              </a:rPr>
              <a:t>Which country you are from? </a:t>
            </a:r>
            <a:endParaRPr>
              <a:solidFill>
                <a:srgbClr val="F2F2F2"/>
              </a:solidFill>
            </a:endParaRPr>
          </a:p>
          <a:p>
            <a:pPr algn="ctr">
              <a:defRPr b="1" sz="3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 </a:t>
            </a:r>
            <a:r>
              <a:rPr sz="4400"/>
              <a:t>Write down 3 things that make you, you!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5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