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Zzb5Acl-n70" TargetMode="External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Zzb5Acl-n70" TargetMode="External"/><Relationship Id="rId4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bmp"/><Relationship Id="rId3" Type="http://schemas.openxmlformats.org/officeDocument/2006/relationships/image" Target="../media/image2.bmp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8759"/>
            <a:ext cx="12192000" cy="7321327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 6"/>
          <p:cNvSpPr txBox="1"/>
          <p:nvPr/>
        </p:nvSpPr>
        <p:spPr>
          <a:xfrm>
            <a:off x="2869130" y="2656323"/>
            <a:ext cx="6870834" cy="1193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87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British Values</a:t>
            </a:r>
          </a:p>
        </p:txBody>
      </p:sp>
      <p:pic>
        <p:nvPicPr>
          <p:cNvPr id="9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51343"/>
            <a:ext cx="2152650" cy="2181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C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4606"/>
            <a:ext cx="1434353" cy="145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0410" y="1328167"/>
            <a:ext cx="2496295" cy="220145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1"/>
          <p:cNvSpPr txBox="1"/>
          <p:nvPr/>
        </p:nvSpPr>
        <p:spPr>
          <a:xfrm>
            <a:off x="4620612" y="3633180"/>
            <a:ext cx="3195891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5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What is it?</a:t>
            </a:r>
          </a:p>
        </p:txBody>
      </p:sp>
      <p:sp>
        <p:nvSpPr>
          <p:cNvPr id="167" name="Rectangle 3"/>
          <p:cNvSpPr txBox="1"/>
          <p:nvPr/>
        </p:nvSpPr>
        <p:spPr>
          <a:xfrm>
            <a:off x="3708903" y="285892"/>
            <a:ext cx="5152236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5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Individual Liberty</a:t>
            </a:r>
          </a:p>
        </p:txBody>
      </p:sp>
      <p:sp>
        <p:nvSpPr>
          <p:cNvPr id="168" name="Rectangle 5"/>
          <p:cNvSpPr txBox="1"/>
          <p:nvPr/>
        </p:nvSpPr>
        <p:spPr>
          <a:xfrm>
            <a:off x="3904491" y="4830679"/>
            <a:ext cx="4456259" cy="68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46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I’m free to be me!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8" grpId="1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3"/>
          <p:cNvSpPr txBox="1"/>
          <p:nvPr/>
        </p:nvSpPr>
        <p:spPr>
          <a:xfrm>
            <a:off x="1844860" y="850096"/>
            <a:ext cx="9178068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72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Physical Activity</a:t>
            </a:r>
          </a:p>
        </p:txBody>
      </p:sp>
      <p:pic>
        <p:nvPicPr>
          <p:cNvPr id="17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4606"/>
            <a:ext cx="1434353" cy="145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ectangle 1"/>
          <p:cNvSpPr txBox="1"/>
          <p:nvPr/>
        </p:nvSpPr>
        <p:spPr>
          <a:xfrm>
            <a:off x="191634" y="2170552"/>
            <a:ext cx="11854127" cy="433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solidFill>
                  <a:schemeClr val="accent4"/>
                </a:solidFill>
              </a:defRPr>
            </a:pPr>
            <a:r>
              <a:t>We are going to play different multi-skill games.</a:t>
            </a:r>
            <a:endParaRPr b="1"/>
          </a:p>
          <a:p>
            <a:pPr algn="ctr">
              <a:defRPr sz="4000">
                <a:solidFill>
                  <a:schemeClr val="accent4"/>
                </a:solidFill>
              </a:defRPr>
            </a:pPr>
            <a:endParaRPr u="sng"/>
          </a:p>
          <a:p>
            <a:pPr algn="ctr">
              <a:defRPr sz="4000">
                <a:solidFill>
                  <a:schemeClr val="accent4"/>
                </a:solidFill>
              </a:defRPr>
            </a:pPr>
            <a:r>
              <a:t>Can you make your own choices for each game based on your thoughts and feelings?</a:t>
            </a:r>
          </a:p>
          <a:p>
            <a:pPr algn="ctr">
              <a:defRPr sz="4000">
                <a:solidFill>
                  <a:schemeClr val="accent4"/>
                </a:solidFill>
              </a:defRPr>
            </a:pPr>
          </a:p>
          <a:p>
            <a:pPr algn="ctr">
              <a:defRPr b="1" sz="4000" u="sng">
                <a:solidFill>
                  <a:schemeClr val="accent4"/>
                </a:solidFill>
              </a:defRPr>
            </a:pPr>
            <a:r>
              <a:t>KEY QUESTION: </a:t>
            </a:r>
          </a:p>
          <a:p>
            <a:pPr algn="ctr">
              <a:defRPr sz="4000">
                <a:solidFill>
                  <a:schemeClr val="accent4"/>
                </a:solidFill>
              </a:defRPr>
            </a:pPr>
            <a:r>
              <a:t>What decisions can I make for myself?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8759"/>
            <a:ext cx="12192000" cy="7321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" name="Vertical Scroll 1"/>
          <p:cNvGrpSpPr/>
          <p:nvPr/>
        </p:nvGrpSpPr>
        <p:grpSpPr>
          <a:xfrm>
            <a:off x="1428690" y="0"/>
            <a:ext cx="9047748" cy="6532200"/>
            <a:chOff x="0" y="0"/>
            <a:chExt cx="9047746" cy="6532198"/>
          </a:xfrm>
        </p:grpSpPr>
        <p:sp>
          <p:nvSpPr>
            <p:cNvPr id="99" name="Shape"/>
            <p:cNvSpPr/>
            <p:nvPr/>
          </p:nvSpPr>
          <p:spPr>
            <a:xfrm>
              <a:off x="0" y="0"/>
              <a:ext cx="9047748" cy="653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21600"/>
                  </a:moveTo>
                  <a:cubicBezTo>
                    <a:pt x="436" y="21600"/>
                    <a:pt x="0" y="20996"/>
                    <a:pt x="0" y="20250"/>
                  </a:cubicBezTo>
                  <a:cubicBezTo>
                    <a:pt x="0" y="19504"/>
                    <a:pt x="436" y="18900"/>
                    <a:pt x="975" y="18900"/>
                  </a:cubicBezTo>
                  <a:lnTo>
                    <a:pt x="1949" y="18900"/>
                  </a:lnTo>
                  <a:lnTo>
                    <a:pt x="1949" y="1350"/>
                  </a:lnTo>
                  <a:cubicBezTo>
                    <a:pt x="1949" y="604"/>
                    <a:pt x="2386" y="0"/>
                    <a:pt x="2924" y="0"/>
                  </a:cubicBezTo>
                  <a:lnTo>
                    <a:pt x="20625" y="0"/>
                  </a:lnTo>
                  <a:cubicBezTo>
                    <a:pt x="21164" y="0"/>
                    <a:pt x="21600" y="604"/>
                    <a:pt x="21600" y="1350"/>
                  </a:cubicBezTo>
                  <a:cubicBezTo>
                    <a:pt x="21600" y="2096"/>
                    <a:pt x="21164" y="2700"/>
                    <a:pt x="20625" y="2700"/>
                  </a:cubicBezTo>
                  <a:lnTo>
                    <a:pt x="19651" y="2700"/>
                  </a:lnTo>
                  <a:lnTo>
                    <a:pt x="19651" y="20250"/>
                  </a:lnTo>
                  <a:cubicBezTo>
                    <a:pt x="19651" y="20996"/>
                    <a:pt x="19214" y="21600"/>
                    <a:pt x="18676" y="2160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" name="Shape"/>
            <p:cNvSpPr/>
            <p:nvPr/>
          </p:nvSpPr>
          <p:spPr>
            <a:xfrm>
              <a:off x="0" y="408261"/>
              <a:ext cx="1633050" cy="6123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95"/>
                    <a:pt x="19182" y="1440"/>
                    <a:pt x="16200" y="1440"/>
                  </a:cubicBezTo>
                  <a:cubicBezTo>
                    <a:pt x="14709" y="1440"/>
                    <a:pt x="13500" y="1118"/>
                    <a:pt x="13500" y="720"/>
                  </a:cubicBezTo>
                  <a:cubicBezTo>
                    <a:pt x="13500" y="322"/>
                    <a:pt x="14709" y="0"/>
                    <a:pt x="16200" y="0"/>
                  </a:cubicBezTo>
                  <a:close/>
                  <a:moveTo>
                    <a:pt x="10800" y="20160"/>
                  </a:moveTo>
                  <a:cubicBezTo>
                    <a:pt x="10800" y="20955"/>
                    <a:pt x="8382" y="21600"/>
                    <a:pt x="5400" y="21600"/>
                  </a:cubicBezTo>
                  <a:cubicBezTo>
                    <a:pt x="2418" y="21600"/>
                    <a:pt x="0" y="20955"/>
                    <a:pt x="0" y="20160"/>
                  </a:cubicBezTo>
                  <a:cubicBezTo>
                    <a:pt x="0" y="19365"/>
                    <a:pt x="2418" y="18720"/>
                    <a:pt x="5400" y="18720"/>
                  </a:cubicBezTo>
                  <a:cubicBezTo>
                    <a:pt x="6891" y="18720"/>
                    <a:pt x="8100" y="19042"/>
                    <a:pt x="8100" y="19440"/>
                  </a:cubicBezTo>
                  <a:cubicBezTo>
                    <a:pt x="8100" y="19838"/>
                    <a:pt x="6891" y="20160"/>
                    <a:pt x="5400" y="2016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" name="Shape"/>
            <p:cNvSpPr/>
            <p:nvPr/>
          </p:nvSpPr>
          <p:spPr>
            <a:xfrm>
              <a:off x="0" y="0"/>
              <a:ext cx="9047748" cy="653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9" y="18900"/>
                  </a:moveTo>
                  <a:lnTo>
                    <a:pt x="1949" y="1350"/>
                  </a:lnTo>
                  <a:cubicBezTo>
                    <a:pt x="1949" y="604"/>
                    <a:pt x="2386" y="0"/>
                    <a:pt x="2924" y="0"/>
                  </a:cubicBezTo>
                  <a:lnTo>
                    <a:pt x="20625" y="0"/>
                  </a:lnTo>
                  <a:cubicBezTo>
                    <a:pt x="21164" y="0"/>
                    <a:pt x="21600" y="604"/>
                    <a:pt x="21600" y="1350"/>
                  </a:cubicBezTo>
                  <a:cubicBezTo>
                    <a:pt x="21600" y="2096"/>
                    <a:pt x="21164" y="2700"/>
                    <a:pt x="20625" y="2700"/>
                  </a:cubicBezTo>
                  <a:lnTo>
                    <a:pt x="19651" y="2700"/>
                  </a:lnTo>
                  <a:lnTo>
                    <a:pt x="19651" y="20250"/>
                  </a:lnTo>
                  <a:cubicBezTo>
                    <a:pt x="19651" y="20996"/>
                    <a:pt x="19214" y="21600"/>
                    <a:pt x="18676" y="21600"/>
                  </a:cubicBezTo>
                  <a:lnTo>
                    <a:pt x="975" y="21600"/>
                  </a:lnTo>
                  <a:cubicBezTo>
                    <a:pt x="436" y="21600"/>
                    <a:pt x="0" y="20996"/>
                    <a:pt x="0" y="20250"/>
                  </a:cubicBezTo>
                  <a:cubicBezTo>
                    <a:pt x="0" y="19504"/>
                    <a:pt x="436" y="18900"/>
                    <a:pt x="975" y="18900"/>
                  </a:cubicBezTo>
                  <a:close/>
                  <a:moveTo>
                    <a:pt x="2924" y="0"/>
                  </a:moveTo>
                  <a:cubicBezTo>
                    <a:pt x="3462" y="0"/>
                    <a:pt x="3899" y="604"/>
                    <a:pt x="3899" y="1350"/>
                  </a:cubicBezTo>
                  <a:cubicBezTo>
                    <a:pt x="3899" y="2096"/>
                    <a:pt x="3462" y="2700"/>
                    <a:pt x="2924" y="2700"/>
                  </a:cubicBezTo>
                  <a:cubicBezTo>
                    <a:pt x="2655" y="2700"/>
                    <a:pt x="2437" y="2398"/>
                    <a:pt x="2437" y="2025"/>
                  </a:cubicBezTo>
                  <a:cubicBezTo>
                    <a:pt x="2437" y="1652"/>
                    <a:pt x="2655" y="1350"/>
                    <a:pt x="2924" y="1350"/>
                  </a:cubicBezTo>
                  <a:lnTo>
                    <a:pt x="3899" y="1350"/>
                  </a:lnTo>
                  <a:moveTo>
                    <a:pt x="19651" y="2700"/>
                  </a:moveTo>
                  <a:lnTo>
                    <a:pt x="2924" y="2700"/>
                  </a:lnTo>
                  <a:moveTo>
                    <a:pt x="975" y="18900"/>
                  </a:moveTo>
                  <a:cubicBezTo>
                    <a:pt x="1244" y="18900"/>
                    <a:pt x="1462" y="19202"/>
                    <a:pt x="1462" y="19575"/>
                  </a:cubicBezTo>
                  <a:cubicBezTo>
                    <a:pt x="1462" y="19948"/>
                    <a:pt x="1244" y="20250"/>
                    <a:pt x="975" y="20250"/>
                  </a:cubicBezTo>
                  <a:lnTo>
                    <a:pt x="1949" y="20250"/>
                  </a:lnTo>
                  <a:moveTo>
                    <a:pt x="975" y="21600"/>
                  </a:moveTo>
                  <a:cubicBezTo>
                    <a:pt x="1513" y="21600"/>
                    <a:pt x="1949" y="20996"/>
                    <a:pt x="1949" y="20250"/>
                  </a:cubicBezTo>
                  <a:lnTo>
                    <a:pt x="1949" y="18900"/>
                  </a:lnTo>
                </a:path>
              </a:pathLst>
            </a:cu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0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2" y="6061574"/>
            <a:ext cx="958274" cy="97099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Rectangle 4"/>
          <p:cNvSpPr txBox="1"/>
          <p:nvPr/>
        </p:nvSpPr>
        <p:spPr>
          <a:xfrm>
            <a:off x="2479400" y="693333"/>
            <a:ext cx="7233197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60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British Values</a:t>
            </a:r>
          </a:p>
        </p:txBody>
      </p:sp>
      <p:sp>
        <p:nvSpPr>
          <p:cNvPr id="105" name="TextBox 2"/>
          <p:cNvSpPr txBox="1"/>
          <p:nvPr/>
        </p:nvSpPr>
        <p:spPr>
          <a:xfrm>
            <a:off x="2479401" y="1997755"/>
            <a:ext cx="6867530" cy="383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 Rule of Law 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Democracy 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Individual Liberty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Mutual respect of those with different faiths and beliefs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8759"/>
            <a:ext cx="12192000" cy="7321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Vertical Scroll 1"/>
          <p:cNvGrpSpPr/>
          <p:nvPr/>
        </p:nvGrpSpPr>
        <p:grpSpPr>
          <a:xfrm>
            <a:off x="1428690" y="0"/>
            <a:ext cx="9047748" cy="6532200"/>
            <a:chOff x="0" y="0"/>
            <a:chExt cx="9047746" cy="6532198"/>
          </a:xfrm>
        </p:grpSpPr>
        <p:sp>
          <p:nvSpPr>
            <p:cNvPr id="108" name="Shape"/>
            <p:cNvSpPr/>
            <p:nvPr/>
          </p:nvSpPr>
          <p:spPr>
            <a:xfrm>
              <a:off x="0" y="0"/>
              <a:ext cx="9047748" cy="653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21600"/>
                  </a:moveTo>
                  <a:cubicBezTo>
                    <a:pt x="436" y="21600"/>
                    <a:pt x="0" y="20996"/>
                    <a:pt x="0" y="20250"/>
                  </a:cubicBezTo>
                  <a:cubicBezTo>
                    <a:pt x="0" y="19504"/>
                    <a:pt x="436" y="18900"/>
                    <a:pt x="975" y="18900"/>
                  </a:cubicBezTo>
                  <a:lnTo>
                    <a:pt x="1949" y="18900"/>
                  </a:lnTo>
                  <a:lnTo>
                    <a:pt x="1949" y="1350"/>
                  </a:lnTo>
                  <a:cubicBezTo>
                    <a:pt x="1949" y="604"/>
                    <a:pt x="2386" y="0"/>
                    <a:pt x="2924" y="0"/>
                  </a:cubicBezTo>
                  <a:lnTo>
                    <a:pt x="20625" y="0"/>
                  </a:lnTo>
                  <a:cubicBezTo>
                    <a:pt x="21164" y="0"/>
                    <a:pt x="21600" y="604"/>
                    <a:pt x="21600" y="1350"/>
                  </a:cubicBezTo>
                  <a:cubicBezTo>
                    <a:pt x="21600" y="2096"/>
                    <a:pt x="21164" y="2700"/>
                    <a:pt x="20625" y="2700"/>
                  </a:cubicBezTo>
                  <a:lnTo>
                    <a:pt x="19651" y="2700"/>
                  </a:lnTo>
                  <a:lnTo>
                    <a:pt x="19651" y="20250"/>
                  </a:lnTo>
                  <a:cubicBezTo>
                    <a:pt x="19651" y="20996"/>
                    <a:pt x="19214" y="21600"/>
                    <a:pt x="18676" y="2160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9" name="Shape"/>
            <p:cNvSpPr/>
            <p:nvPr/>
          </p:nvSpPr>
          <p:spPr>
            <a:xfrm>
              <a:off x="0" y="408261"/>
              <a:ext cx="1633050" cy="6123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95"/>
                    <a:pt x="19182" y="1440"/>
                    <a:pt x="16200" y="1440"/>
                  </a:cubicBezTo>
                  <a:cubicBezTo>
                    <a:pt x="14709" y="1440"/>
                    <a:pt x="13500" y="1118"/>
                    <a:pt x="13500" y="720"/>
                  </a:cubicBezTo>
                  <a:cubicBezTo>
                    <a:pt x="13500" y="322"/>
                    <a:pt x="14709" y="0"/>
                    <a:pt x="16200" y="0"/>
                  </a:cubicBezTo>
                  <a:close/>
                  <a:moveTo>
                    <a:pt x="10800" y="20160"/>
                  </a:moveTo>
                  <a:cubicBezTo>
                    <a:pt x="10800" y="20955"/>
                    <a:pt x="8382" y="21600"/>
                    <a:pt x="5400" y="21600"/>
                  </a:cubicBezTo>
                  <a:cubicBezTo>
                    <a:pt x="2418" y="21600"/>
                    <a:pt x="0" y="20955"/>
                    <a:pt x="0" y="20160"/>
                  </a:cubicBezTo>
                  <a:cubicBezTo>
                    <a:pt x="0" y="19365"/>
                    <a:pt x="2418" y="18720"/>
                    <a:pt x="5400" y="18720"/>
                  </a:cubicBezTo>
                  <a:cubicBezTo>
                    <a:pt x="6891" y="18720"/>
                    <a:pt x="8100" y="19042"/>
                    <a:pt x="8100" y="19440"/>
                  </a:cubicBezTo>
                  <a:cubicBezTo>
                    <a:pt x="8100" y="19838"/>
                    <a:pt x="6891" y="20160"/>
                    <a:pt x="5400" y="2016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0" name="Shape"/>
            <p:cNvSpPr/>
            <p:nvPr/>
          </p:nvSpPr>
          <p:spPr>
            <a:xfrm>
              <a:off x="0" y="0"/>
              <a:ext cx="9047748" cy="653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9" y="18900"/>
                  </a:moveTo>
                  <a:lnTo>
                    <a:pt x="1949" y="1350"/>
                  </a:lnTo>
                  <a:cubicBezTo>
                    <a:pt x="1949" y="604"/>
                    <a:pt x="2386" y="0"/>
                    <a:pt x="2924" y="0"/>
                  </a:cubicBezTo>
                  <a:lnTo>
                    <a:pt x="20625" y="0"/>
                  </a:lnTo>
                  <a:cubicBezTo>
                    <a:pt x="21164" y="0"/>
                    <a:pt x="21600" y="604"/>
                    <a:pt x="21600" y="1350"/>
                  </a:cubicBezTo>
                  <a:cubicBezTo>
                    <a:pt x="21600" y="2096"/>
                    <a:pt x="21164" y="2700"/>
                    <a:pt x="20625" y="2700"/>
                  </a:cubicBezTo>
                  <a:lnTo>
                    <a:pt x="19651" y="2700"/>
                  </a:lnTo>
                  <a:lnTo>
                    <a:pt x="19651" y="20250"/>
                  </a:lnTo>
                  <a:cubicBezTo>
                    <a:pt x="19651" y="20996"/>
                    <a:pt x="19214" y="21600"/>
                    <a:pt x="18676" y="21600"/>
                  </a:cubicBezTo>
                  <a:lnTo>
                    <a:pt x="975" y="21600"/>
                  </a:lnTo>
                  <a:cubicBezTo>
                    <a:pt x="436" y="21600"/>
                    <a:pt x="0" y="20996"/>
                    <a:pt x="0" y="20250"/>
                  </a:cubicBezTo>
                  <a:cubicBezTo>
                    <a:pt x="0" y="19504"/>
                    <a:pt x="436" y="18900"/>
                    <a:pt x="975" y="18900"/>
                  </a:cubicBezTo>
                  <a:close/>
                  <a:moveTo>
                    <a:pt x="2924" y="0"/>
                  </a:moveTo>
                  <a:cubicBezTo>
                    <a:pt x="3462" y="0"/>
                    <a:pt x="3899" y="604"/>
                    <a:pt x="3899" y="1350"/>
                  </a:cubicBezTo>
                  <a:cubicBezTo>
                    <a:pt x="3899" y="2096"/>
                    <a:pt x="3462" y="2700"/>
                    <a:pt x="2924" y="2700"/>
                  </a:cubicBezTo>
                  <a:cubicBezTo>
                    <a:pt x="2655" y="2700"/>
                    <a:pt x="2437" y="2398"/>
                    <a:pt x="2437" y="2025"/>
                  </a:cubicBezTo>
                  <a:cubicBezTo>
                    <a:pt x="2437" y="1652"/>
                    <a:pt x="2655" y="1350"/>
                    <a:pt x="2924" y="1350"/>
                  </a:cubicBezTo>
                  <a:lnTo>
                    <a:pt x="3899" y="1350"/>
                  </a:lnTo>
                  <a:moveTo>
                    <a:pt x="19651" y="2700"/>
                  </a:moveTo>
                  <a:lnTo>
                    <a:pt x="2924" y="2700"/>
                  </a:lnTo>
                  <a:moveTo>
                    <a:pt x="975" y="18900"/>
                  </a:moveTo>
                  <a:cubicBezTo>
                    <a:pt x="1244" y="18900"/>
                    <a:pt x="1462" y="19202"/>
                    <a:pt x="1462" y="19575"/>
                  </a:cubicBezTo>
                  <a:cubicBezTo>
                    <a:pt x="1462" y="19948"/>
                    <a:pt x="1244" y="20250"/>
                    <a:pt x="975" y="20250"/>
                  </a:cubicBezTo>
                  <a:lnTo>
                    <a:pt x="1949" y="20250"/>
                  </a:lnTo>
                  <a:moveTo>
                    <a:pt x="975" y="21600"/>
                  </a:moveTo>
                  <a:cubicBezTo>
                    <a:pt x="1513" y="21600"/>
                    <a:pt x="1949" y="20996"/>
                    <a:pt x="1949" y="20250"/>
                  </a:cubicBezTo>
                  <a:lnTo>
                    <a:pt x="1949" y="18900"/>
                  </a:lnTo>
                </a:path>
              </a:pathLst>
            </a:cu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2" y="6061574"/>
            <a:ext cx="958274" cy="97099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 4"/>
          <p:cNvSpPr txBox="1"/>
          <p:nvPr/>
        </p:nvSpPr>
        <p:spPr>
          <a:xfrm>
            <a:off x="2479400" y="693333"/>
            <a:ext cx="7233197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60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British Values</a:t>
            </a:r>
          </a:p>
        </p:txBody>
      </p:sp>
      <p:sp>
        <p:nvSpPr>
          <p:cNvPr id="114" name="TextBox 2"/>
          <p:cNvSpPr txBox="1"/>
          <p:nvPr/>
        </p:nvSpPr>
        <p:spPr>
          <a:xfrm>
            <a:off x="2479401" y="1997755"/>
            <a:ext cx="6867530" cy="383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 Rule of Law 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Democracy 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Individual Liberty</a:t>
            </a: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 algn="ctr">
              <a:buSzPct val="100000"/>
              <a:buFont typeface="Arial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Mutual respect of those with different faiths and beliefs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Explosion 1 2"/>
          <p:cNvSpPr/>
          <p:nvPr/>
        </p:nvSpPr>
        <p:spPr>
          <a:xfrm rot="19160219">
            <a:off x="117897" y="113540"/>
            <a:ext cx="3396344" cy="251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" name="Rectangle 3"/>
          <p:cNvSpPr txBox="1"/>
          <p:nvPr/>
        </p:nvSpPr>
        <p:spPr>
          <a:xfrm>
            <a:off x="1861789" y="902313"/>
            <a:ext cx="9178068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72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The Rule of Law</a:t>
            </a:r>
          </a:p>
        </p:txBody>
      </p:sp>
      <p:pic>
        <p:nvPicPr>
          <p:cNvPr id="11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9771" y="2200680"/>
            <a:ext cx="2496295" cy="2201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5731900"/>
            <a:ext cx="1111348" cy="1126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 4"/>
          <p:cNvSpPr txBox="1"/>
          <p:nvPr/>
        </p:nvSpPr>
        <p:spPr>
          <a:xfrm>
            <a:off x="2358682" y="4483387"/>
            <a:ext cx="7718475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5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What is it?</a:t>
            </a:r>
          </a:p>
        </p:txBody>
      </p:sp>
      <p:sp>
        <p:nvSpPr>
          <p:cNvPr id="121" name="Rectangle 7"/>
          <p:cNvSpPr txBox="1"/>
          <p:nvPr/>
        </p:nvSpPr>
        <p:spPr>
          <a:xfrm rot="19514498">
            <a:off x="437171" y="642125"/>
            <a:ext cx="2476414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60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  <a:effectLst>
                  <a:outerShdw sx="100000" sy="100000" kx="0" ky="0" algn="b" rotWithShape="0" blurRad="50800" dist="508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Recap</a:t>
            </a:r>
            <a:r>
              <a:rPr sz="720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22" name="Rectangle 1"/>
          <p:cNvSpPr txBox="1"/>
          <p:nvPr/>
        </p:nvSpPr>
        <p:spPr>
          <a:xfrm>
            <a:off x="1251065" y="5408733"/>
            <a:ext cx="10375671" cy="110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The rule of law is what keeps our society together and what helps us live a happy life.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1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2"/>
      <p:bldP build="whole" bldLvl="1" animBg="1" rev="0" advAuto="0" spid="120" grpId="4"/>
      <p:bldP build="whole" bldLvl="1" animBg="1" rev="0" advAuto="0" spid="122" grpId="5"/>
      <p:bldP build="whole" bldLvl="1" animBg="1" rev="0" advAuto="0" spid="117" grpId="3"/>
      <p:bldP build="whole" bldLvl="1" animBg="1" rev="0" advAuto="0" spid="1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xplosion 1 2"/>
          <p:cNvSpPr/>
          <p:nvPr/>
        </p:nvSpPr>
        <p:spPr>
          <a:xfrm rot="19160219">
            <a:off x="117897" y="113540"/>
            <a:ext cx="3396344" cy="251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" name="Rectangle 3"/>
          <p:cNvSpPr txBox="1"/>
          <p:nvPr/>
        </p:nvSpPr>
        <p:spPr>
          <a:xfrm>
            <a:off x="1776141" y="739274"/>
            <a:ext cx="9178068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72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Democracy</a:t>
            </a:r>
          </a:p>
        </p:txBody>
      </p:sp>
      <p:pic>
        <p:nvPicPr>
          <p:cNvPr id="12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2675" y="2102642"/>
            <a:ext cx="2496295" cy="220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5731900"/>
            <a:ext cx="1111348" cy="1126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 4"/>
          <p:cNvSpPr txBox="1"/>
          <p:nvPr/>
        </p:nvSpPr>
        <p:spPr>
          <a:xfrm>
            <a:off x="2591585" y="4573442"/>
            <a:ext cx="7718475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5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What is it?</a:t>
            </a:r>
          </a:p>
        </p:txBody>
      </p:sp>
      <p:sp>
        <p:nvSpPr>
          <p:cNvPr id="129" name="Rectangle 7"/>
          <p:cNvSpPr txBox="1"/>
          <p:nvPr/>
        </p:nvSpPr>
        <p:spPr>
          <a:xfrm rot="19514498">
            <a:off x="437171" y="642125"/>
            <a:ext cx="2476414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60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  <a:effectLst>
                  <a:outerShdw sx="100000" sy="100000" kx="0" ky="0" algn="b" rotWithShape="0" blurRad="50800" dist="508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Recap</a:t>
            </a:r>
            <a:r>
              <a:rPr sz="720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30" name="Rectangle 1"/>
          <p:cNvSpPr txBox="1"/>
          <p:nvPr/>
        </p:nvSpPr>
        <p:spPr>
          <a:xfrm>
            <a:off x="2072039" y="5560888"/>
            <a:ext cx="9351670" cy="66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Democracy means </a:t>
            </a:r>
            <a:r>
              <a:rPr b="1"/>
              <a:t>‘rule by the people’.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  <p:bldP build="whole" bldLvl="1" animBg="1" rev="0" advAuto="0" spid="129" grpId="2"/>
      <p:bldP build="whole" bldLvl="1" animBg="1" rev="0" advAuto="0" spid="128" grpId="4"/>
      <p:bldP build="whole" bldLvl="1" animBg="1" rev="0" advAuto="0" spid="125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C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4606"/>
            <a:ext cx="1434353" cy="145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 3"/>
          <p:cNvSpPr txBox="1"/>
          <p:nvPr/>
        </p:nvSpPr>
        <p:spPr>
          <a:xfrm rot="20872540">
            <a:off x="-46148" y="238586"/>
            <a:ext cx="5152236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5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Individual Liberty</a:t>
            </a:r>
          </a:p>
        </p:txBody>
      </p:sp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8356" y="1436914"/>
            <a:ext cx="4653644" cy="537888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5"/>
          <p:cNvSpPr txBox="1"/>
          <p:nvPr/>
        </p:nvSpPr>
        <p:spPr>
          <a:xfrm>
            <a:off x="286528" y="1954632"/>
            <a:ext cx="7210230" cy="80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4B183"/>
                </a:solidFill>
              </a:defRPr>
            </a:lvl1pPr>
          </a:lstStyle>
          <a:p>
            <a:pPr/>
            <a:r>
              <a:t>Has someone ever helped you learn how to do something new?</a:t>
            </a:r>
          </a:p>
        </p:txBody>
      </p:sp>
      <p:sp>
        <p:nvSpPr>
          <p:cNvPr id="136" name="Rectangle 7"/>
          <p:cNvSpPr txBox="1"/>
          <p:nvPr/>
        </p:nvSpPr>
        <p:spPr>
          <a:xfrm>
            <a:off x="286528" y="4385216"/>
            <a:ext cx="7136674" cy="80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4B183"/>
                </a:solidFill>
              </a:defRPr>
            </a:lvl1pPr>
          </a:lstStyle>
          <a:p>
            <a:pPr/>
            <a:r>
              <a:t>How did they feel when they could not do what everyone else was doing? </a:t>
            </a:r>
          </a:p>
        </p:txBody>
      </p:sp>
      <p:sp>
        <p:nvSpPr>
          <p:cNvPr id="137" name="Rectangle 8"/>
          <p:cNvSpPr txBox="1"/>
          <p:nvPr/>
        </p:nvSpPr>
        <p:spPr>
          <a:xfrm>
            <a:off x="290648" y="3377408"/>
            <a:ext cx="6617542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4B183"/>
                </a:solidFill>
              </a:defRPr>
            </a:lvl1pPr>
          </a:lstStyle>
          <a:p>
            <a:pPr/>
            <a:r>
              <a:t>How did they feel once they learned how to do it?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2"/>
      <p:bldP build="whole" bldLvl="1" animBg="1" rev="0" advAuto="0" spid="136" grpId="3"/>
      <p:bldP build="whole" bldLvl="1" animBg="1" rev="0" advAuto="0" spid="1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C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4606"/>
            <a:ext cx="1434353" cy="145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 3"/>
          <p:cNvSpPr txBox="1"/>
          <p:nvPr/>
        </p:nvSpPr>
        <p:spPr>
          <a:xfrm>
            <a:off x="3343373" y="-1"/>
            <a:ext cx="5611154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60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Individual Liberty</a:t>
            </a:r>
          </a:p>
        </p:txBody>
      </p:sp>
      <p:pic>
        <p:nvPicPr>
          <p:cNvPr id="141" name="Picture 1" descr="Picture 1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0509" y="1015663"/>
            <a:ext cx="4416880" cy="48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 4"/>
          <p:cNvSpPr txBox="1"/>
          <p:nvPr/>
        </p:nvSpPr>
        <p:spPr>
          <a:xfrm>
            <a:off x="3790099" y="6131302"/>
            <a:ext cx="46789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r>
              <a:t>https://www.youtube.com/watch?v=Zzb5Acl-n70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C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4606"/>
            <a:ext cx="1434353" cy="145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 3"/>
          <p:cNvSpPr txBox="1"/>
          <p:nvPr/>
        </p:nvSpPr>
        <p:spPr>
          <a:xfrm>
            <a:off x="3343373" y="-1"/>
            <a:ext cx="5611154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6000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Individual Liberty</a:t>
            </a:r>
          </a:p>
        </p:txBody>
      </p:sp>
      <p:pic>
        <p:nvPicPr>
          <p:cNvPr id="146" name="Picture 1" descr="Picture 1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3537" y="1139968"/>
            <a:ext cx="4416880" cy="48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 2"/>
          <p:cNvSpPr txBox="1"/>
          <p:nvPr/>
        </p:nvSpPr>
        <p:spPr>
          <a:xfrm>
            <a:off x="-63257" y="3989401"/>
            <a:ext cx="3958048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4B183"/>
                </a:solidFill>
              </a:defRPr>
            </a:lvl1pPr>
          </a:lstStyle>
          <a:p>
            <a:pPr/>
            <a:r>
              <a:t>Why do you think the author wrote this story?</a:t>
            </a:r>
          </a:p>
        </p:txBody>
      </p:sp>
      <p:sp>
        <p:nvSpPr>
          <p:cNvPr id="148" name="Rectangle 5"/>
          <p:cNvSpPr txBox="1"/>
          <p:nvPr/>
        </p:nvSpPr>
        <p:spPr>
          <a:xfrm>
            <a:off x="8762842" y="1631459"/>
            <a:ext cx="3345084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4B183"/>
                </a:solidFill>
              </a:defRPr>
            </a:lvl1pPr>
          </a:lstStyle>
          <a:p>
            <a:pPr/>
            <a:r>
              <a:t>Is it important that everyone is able to do the same thing well? </a:t>
            </a:r>
          </a:p>
        </p:txBody>
      </p:sp>
      <p:sp>
        <p:nvSpPr>
          <p:cNvPr id="149" name="Rectangle 7"/>
          <p:cNvSpPr txBox="1"/>
          <p:nvPr/>
        </p:nvSpPr>
        <p:spPr>
          <a:xfrm>
            <a:off x="217075" y="2074811"/>
            <a:ext cx="359075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4B183"/>
                </a:solidFill>
              </a:defRPr>
            </a:lvl1pPr>
          </a:lstStyle>
          <a:p>
            <a:pPr/>
            <a:r>
              <a:t>What did Gerald have to do in order to become a dancer? </a:t>
            </a:r>
          </a:p>
        </p:txBody>
      </p:sp>
      <p:sp>
        <p:nvSpPr>
          <p:cNvPr id="150" name="Rectangle 8"/>
          <p:cNvSpPr txBox="1"/>
          <p:nvPr/>
        </p:nvSpPr>
        <p:spPr>
          <a:xfrm>
            <a:off x="8762842" y="4169619"/>
            <a:ext cx="338343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4B183"/>
                </a:solidFill>
              </a:defRPr>
            </a:lvl1pPr>
          </a:lstStyle>
          <a:p>
            <a:pPr/>
            <a:r>
              <a:t>What did he want children to learn from Gerald's experience?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1"/>
      <p:bldP build="whole" bldLvl="1" animBg="1" rev="0" advAuto="0" spid="149" grpId="2"/>
      <p:bldP build="whole" bldLvl="1" animBg="1" rev="0" advAuto="0" spid="147" grpId="3"/>
      <p:bldP build="whole" bldLvl="1" animBg="1" rev="0" advAuto="0" spid="150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/>
          <p:nvPr>
            <p:ph type="title"/>
          </p:nvPr>
        </p:nvSpPr>
        <p:spPr>
          <a:xfrm>
            <a:off x="1838997" y="143630"/>
            <a:ext cx="3380511" cy="1325563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sway</a:t>
            </a:r>
          </a:p>
        </p:txBody>
      </p:sp>
      <p:sp>
        <p:nvSpPr>
          <p:cNvPr id="153" name="Rectangle 3"/>
          <p:cNvSpPr txBox="1"/>
          <p:nvPr/>
        </p:nvSpPr>
        <p:spPr>
          <a:xfrm>
            <a:off x="7896165" y="911168"/>
            <a:ext cx="3728726" cy="136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00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lvl1pPr>
          </a:lstStyle>
          <a:p>
            <a:pPr/>
            <a:r>
              <a:t>shuffle</a:t>
            </a:r>
          </a:p>
        </p:txBody>
      </p:sp>
      <p:sp>
        <p:nvSpPr>
          <p:cNvPr id="154" name="Rectangle 4"/>
          <p:cNvSpPr txBox="1"/>
          <p:nvPr/>
        </p:nvSpPr>
        <p:spPr>
          <a:xfrm rot="20530047">
            <a:off x="4532385" y="2976104"/>
            <a:ext cx="3015442" cy="185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38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2E75B6"/>
                </a:solidFill>
              </a:defRPr>
            </a:lvl1pPr>
          </a:lstStyle>
          <a:p>
            <a:pPr/>
            <a:r>
              <a:t>skip</a:t>
            </a:r>
          </a:p>
        </p:txBody>
      </p:sp>
      <p:sp>
        <p:nvSpPr>
          <p:cNvPr id="155" name="Rectangle 5"/>
          <p:cNvSpPr txBox="1"/>
          <p:nvPr/>
        </p:nvSpPr>
        <p:spPr>
          <a:xfrm>
            <a:off x="324340" y="5121716"/>
            <a:ext cx="3258306" cy="12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8800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00B050"/>
                </a:solidFill>
              </a:defRPr>
            </a:lvl1pPr>
          </a:lstStyle>
          <a:p>
            <a:pPr/>
            <a:r>
              <a:t>prance</a:t>
            </a:r>
          </a:p>
        </p:txBody>
      </p:sp>
      <p:sp>
        <p:nvSpPr>
          <p:cNvPr id="156" name="Rectangle 6"/>
          <p:cNvSpPr txBox="1"/>
          <p:nvPr/>
        </p:nvSpPr>
        <p:spPr>
          <a:xfrm>
            <a:off x="2447185" y="2136283"/>
            <a:ext cx="2088317" cy="12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8800">
                <a:ln w="12700" cap="flat">
                  <a:solidFill>
                    <a:schemeClr val="accent5"/>
                  </a:solidFill>
                  <a:prstDash val="solid"/>
                  <a:round/>
                </a:ln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turn</a:t>
            </a:r>
          </a:p>
        </p:txBody>
      </p:sp>
      <p:sp>
        <p:nvSpPr>
          <p:cNvPr id="157" name="Rectangle 7"/>
          <p:cNvSpPr txBox="1"/>
          <p:nvPr/>
        </p:nvSpPr>
        <p:spPr>
          <a:xfrm rot="1356217">
            <a:off x="4643877" y="951985"/>
            <a:ext cx="2630052" cy="1308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9600">
                <a:ln w="12700" cap="flat">
                  <a:solidFill>
                    <a:schemeClr val="accent1"/>
                  </a:solidFill>
                  <a:prstDash val="solid"/>
                  <a:round/>
                </a:ln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0" dist="38100" dir="2640000">
                    <a:schemeClr val="accent1"/>
                  </a:outerShdw>
                </a:effectLst>
              </a:defRPr>
            </a:lvl1pPr>
          </a:lstStyle>
          <a:p>
            <a:pPr/>
            <a:r>
              <a:t>twist</a:t>
            </a:r>
          </a:p>
        </p:txBody>
      </p:sp>
      <p:sp>
        <p:nvSpPr>
          <p:cNvPr id="158" name="Rectangle 8"/>
          <p:cNvSpPr txBox="1"/>
          <p:nvPr/>
        </p:nvSpPr>
        <p:spPr>
          <a:xfrm rot="20841240">
            <a:off x="10170760" y="5063332"/>
            <a:ext cx="1726963" cy="1308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6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jolt</a:t>
            </a:r>
          </a:p>
        </p:txBody>
      </p:sp>
      <p:sp>
        <p:nvSpPr>
          <p:cNvPr id="159" name="Rectangle 9"/>
          <p:cNvSpPr txBox="1"/>
          <p:nvPr/>
        </p:nvSpPr>
        <p:spPr>
          <a:xfrm rot="20893279">
            <a:off x="5845165" y="5062914"/>
            <a:ext cx="3200957" cy="130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96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2"/>
                  </a:outerShdw>
                </a:effectLst>
              </a:defRPr>
            </a:lvl1pPr>
          </a:lstStyle>
          <a:p>
            <a:pPr/>
            <a:r>
              <a:t>freeze</a:t>
            </a:r>
          </a:p>
        </p:txBody>
      </p:sp>
      <p:sp>
        <p:nvSpPr>
          <p:cNvPr id="160" name="Round Single Corner Rectangle 10"/>
          <p:cNvSpPr/>
          <p:nvPr/>
        </p:nvSpPr>
        <p:spPr>
          <a:xfrm>
            <a:off x="2037925" y="1784885"/>
            <a:ext cx="8312727" cy="3726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86" y="0"/>
                </a:lnTo>
                <a:cubicBezTo>
                  <a:pt x="2087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</a:p>
        </p:txBody>
      </p:sp>
      <p:sp>
        <p:nvSpPr>
          <p:cNvPr id="161" name="Rectangle 11"/>
          <p:cNvSpPr txBox="1"/>
          <p:nvPr/>
        </p:nvSpPr>
        <p:spPr>
          <a:xfrm>
            <a:off x="2522551" y="2197813"/>
            <a:ext cx="7572669" cy="249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54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2"/>
                  </a:outerShdw>
                </a:effectLst>
              </a:defRPr>
            </a:pPr>
            <a:r>
              <a:t>How did you feel – dancing in your own way </a:t>
            </a:r>
          </a:p>
          <a:p>
            <a:pPr algn="ctr">
              <a:defRPr b="1" sz="54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0" dist="38100" dir="2700000">
                    <a:schemeClr val="accent2"/>
                  </a:outerShdw>
                </a:effectLst>
              </a:defRPr>
            </a:pPr>
            <a:r>
              <a:t>and hearing nice words? </a:t>
            </a:r>
          </a:p>
        </p:txBody>
      </p:sp>
      <p:pic>
        <p:nvPicPr>
          <p:cNvPr id="162" name="The Jungle Book - _I Wanna Be Like You_" descr="The Jungle Book - _I Wanna Be Like You_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87714" y="13662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mediacall" nodeType="click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3720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58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  <p:bldLst>
      <p:bldP build="whole" bldLvl="1" animBg="1" rev="0" advAuto="0" spid="153" grpId="2"/>
      <p:bldP build="whole" bldLvl="1" animBg="1" rev="0" advAuto="0" spid="158" grpId="7"/>
      <p:bldP build="whole" bldLvl="1" animBg="1" rev="0" advAuto="0" spid="160" grpId="9"/>
      <p:bldP build="whole" bldLvl="1" animBg="1" rev="0" advAuto="0" spid="154" grpId="3"/>
      <p:bldP build="whole" bldLvl="1" animBg="1" rev="0" advAuto="0" spid="152" grpId="1"/>
      <p:bldP build="whole" bldLvl="1" animBg="1" rev="0" advAuto="0" spid="161" grpId="10"/>
      <p:bldP build="whole" bldLvl="1" animBg="1" rev="0" advAuto="0" spid="156" grpId="5"/>
      <p:bldP build="whole" bldLvl="1" animBg="1" rev="0" advAuto="0" spid="155" grpId="4"/>
      <p:bldP build="whole" bldLvl="1" animBg="1" rev="0" advAuto="0" spid="159" grpId="8"/>
      <p:bldP build="whole" bldLvl="1" animBg="1" rev="0" advAuto="0" spid="157" grpId="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