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learning.parliament.uk/en/resources/introduction-to-parliament-primary-video/" TargetMode="External"/><Relationship Id="rId4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3"/>
          <p:cNvSpPr txBox="1"/>
          <p:nvPr/>
        </p:nvSpPr>
        <p:spPr>
          <a:xfrm>
            <a:off x="1189696" y="309489"/>
            <a:ext cx="10249221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a political party?</a:t>
            </a:r>
          </a:p>
        </p:txBody>
      </p:sp>
      <p:sp>
        <p:nvSpPr>
          <p:cNvPr id="156" name="Rectangle 7"/>
          <p:cNvSpPr txBox="1"/>
          <p:nvPr/>
        </p:nvSpPr>
        <p:spPr>
          <a:xfrm>
            <a:off x="1189695" y="1615474"/>
            <a:ext cx="10249221" cy="324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A group of people with similar views on how our country should be run.</a:t>
            </a:r>
          </a:p>
        </p:txBody>
      </p:sp>
      <p:pic>
        <p:nvPicPr>
          <p:cNvPr id="15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8225" y="5569408"/>
            <a:ext cx="3630040" cy="1168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6755" y="5176315"/>
            <a:ext cx="2362642" cy="1539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32" y="5246802"/>
            <a:ext cx="2044778" cy="1487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4875" y="5137451"/>
            <a:ext cx="1544516" cy="1596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4"/>
      <p:bldP build="whole" bldLvl="1" animBg="1" rev="0" advAuto="0" spid="157" grpId="6"/>
      <p:bldP build="whole" bldLvl="1" animBg="1" rev="0" advAuto="0" spid="158" grpId="5"/>
      <p:bldP build="whole" bldLvl="1" animBg="1" rev="0" advAuto="0" spid="156" grpId="1"/>
      <p:bldP build="whole" bldLvl="1" animBg="1" rev="0" advAuto="0" spid="156" grpId="2"/>
      <p:bldP build="whole" bldLvl="1" animBg="1" rev="0" advAuto="0" spid="15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3"/>
          <p:cNvSpPr txBox="1"/>
          <p:nvPr/>
        </p:nvSpPr>
        <p:spPr>
          <a:xfrm>
            <a:off x="-180524" y="509047"/>
            <a:ext cx="12785575" cy="2704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Who can suggest ideas for new laws (bills)?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 7"/>
          <p:cNvSpPr txBox="1"/>
          <p:nvPr/>
        </p:nvSpPr>
        <p:spPr>
          <a:xfrm>
            <a:off x="1378132" y="2505307"/>
            <a:ext cx="6888836" cy="363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Lots of different people including political parties and campaign groups</a:t>
            </a:r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0746" y="3052314"/>
            <a:ext cx="3981254" cy="3784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  <p:bldP build="whole" bldLvl="1" animBg="1" rev="0" advAuto="0" spid="16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3"/>
          <p:cNvSpPr txBox="1"/>
          <p:nvPr/>
        </p:nvSpPr>
        <p:spPr>
          <a:xfrm>
            <a:off x="45719" y="160257"/>
            <a:ext cx="12785576" cy="177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a democracy?</a:t>
            </a:r>
          </a:p>
        </p:txBody>
      </p:sp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7"/>
          <p:cNvSpPr txBox="1"/>
          <p:nvPr/>
        </p:nvSpPr>
        <p:spPr>
          <a:xfrm>
            <a:off x="394511" y="1147370"/>
            <a:ext cx="11673214" cy="2489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As many people as possible can have a say in how the country is run. </a:t>
            </a:r>
          </a:p>
          <a:p>
            <a: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People can vote in elections.</a:t>
            </a:r>
          </a:p>
        </p:txBody>
      </p:sp>
      <p:pic>
        <p:nvPicPr>
          <p:cNvPr id="17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9824" y="3778860"/>
            <a:ext cx="7295851" cy="3079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whole" bldLvl="1" animBg="1" rev="0" advAuto="0" spid="16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3"/>
          <p:cNvSpPr txBox="1"/>
          <p:nvPr/>
        </p:nvSpPr>
        <p:spPr>
          <a:xfrm>
            <a:off x="45719" y="160257"/>
            <a:ext cx="12785576" cy="177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Who can vote?</a:t>
            </a:r>
          </a:p>
        </p:txBody>
      </p:sp>
      <p:pic>
        <p:nvPicPr>
          <p:cNvPr id="1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 7"/>
          <p:cNvSpPr txBox="1"/>
          <p:nvPr/>
        </p:nvSpPr>
        <p:spPr>
          <a:xfrm>
            <a:off x="394511" y="1571575"/>
            <a:ext cx="11673214" cy="163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Every eligible person age 18 and over can vote!</a:t>
            </a:r>
          </a:p>
        </p:txBody>
      </p:sp>
      <p:pic>
        <p:nvPicPr>
          <p:cNvPr id="17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9824" y="3778860"/>
            <a:ext cx="7295851" cy="3079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"/>
      <p:bldP build="whole" bldLvl="1" animBg="1" rev="0" advAuto="0" spid="17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tangle 1"/>
          <p:cNvSpPr txBox="1"/>
          <p:nvPr/>
        </p:nvSpPr>
        <p:spPr>
          <a:xfrm>
            <a:off x="471867" y="4946879"/>
            <a:ext cx="11414712" cy="2021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BFBFBF"/>
                </a:solidFill>
              </a:defRPr>
            </a:p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t>P</a:t>
            </a:r>
            <a:r>
              <a:t>eople who belong to the party agree on changes they will make if they are elected.  These are called </a:t>
            </a:r>
            <a:r>
              <a:rPr b="1"/>
              <a:t>policies</a:t>
            </a:r>
            <a:r>
              <a:t>.</a:t>
            </a:r>
          </a:p>
        </p:txBody>
      </p:sp>
      <p:sp>
        <p:nvSpPr>
          <p:cNvPr id="179" name="Rectangle 5"/>
          <p:cNvSpPr txBox="1"/>
          <p:nvPr/>
        </p:nvSpPr>
        <p:spPr>
          <a:xfrm>
            <a:off x="547517" y="202383"/>
            <a:ext cx="11387912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ln w="1016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22860" dir="5400000">
                    <a:srgbClr val="000000">
                      <a:alpha val="30000"/>
                    </a:srgbClr>
                  </a:outerShdw>
                </a:effectLst>
              </a:defRPr>
            </a:pPr>
            <a:r>
              <a:t>In Britain we hold an </a:t>
            </a:r>
            <a:r>
              <a:rPr>
                <a:solidFill>
                  <a:srgbClr val="92D050"/>
                </a:solidFill>
              </a:rPr>
              <a:t>election</a:t>
            </a:r>
            <a:r>
              <a:t> to choose someone to </a:t>
            </a:r>
            <a:r>
              <a:rPr>
                <a:solidFill>
                  <a:srgbClr val="92D050"/>
                </a:solidFill>
              </a:rPr>
              <a:t>represent us</a:t>
            </a:r>
            <a:r>
              <a:t>.  </a:t>
            </a:r>
          </a:p>
        </p:txBody>
      </p:sp>
      <p:sp>
        <p:nvSpPr>
          <p:cNvPr id="180" name="Rectangle 7"/>
          <p:cNvSpPr txBox="1"/>
          <p:nvPr/>
        </p:nvSpPr>
        <p:spPr>
          <a:xfrm>
            <a:off x="601981" y="889162"/>
            <a:ext cx="11230135" cy="159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Most </a:t>
            </a:r>
            <a:r>
              <a:rPr b="1"/>
              <a:t>candidates </a:t>
            </a:r>
            <a:r>
              <a:t>who ’stand’ for election belong to a political party 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t>– a group of people who share similar beliefs.</a:t>
            </a:r>
          </a:p>
          <a:p>
            <a:pPr>
              <a:defRPr b="1" sz="4000">
                <a:solidFill>
                  <a:srgbClr val="FFFFFF"/>
                </a:solidFill>
              </a:defRPr>
            </a:pPr>
            <a:r>
              <a:t> </a:t>
            </a:r>
          </a:p>
        </p:txBody>
      </p:sp>
      <p:grpSp>
        <p:nvGrpSpPr>
          <p:cNvPr id="187" name="Group 18"/>
          <p:cNvGrpSpPr/>
          <p:nvPr/>
        </p:nvGrpSpPr>
        <p:grpSpPr>
          <a:xfrm>
            <a:off x="1359057" y="2502581"/>
            <a:ext cx="9896089" cy="2171885"/>
            <a:chOff x="0" y="0"/>
            <a:chExt cx="9896087" cy="2171883"/>
          </a:xfrm>
        </p:grpSpPr>
        <p:pic>
          <p:nvPicPr>
            <p:cNvPr id="181" name="Picture 20" descr="Picture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653007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Picture 21" descr="Picture 2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43081" y="0"/>
              <a:ext cx="1653007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icture 22" descr="Picture 2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3005" y="0"/>
              <a:ext cx="1653007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23" descr="Picture 2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30071" y="0"/>
              <a:ext cx="1846785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24" descr="Picture 2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584781" y="0"/>
              <a:ext cx="1656598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Picture 25" descr="Picture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06011" y="0"/>
              <a:ext cx="1624061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  <p:bldP build="whole" bldLvl="1" animBg="1" rev="0" advAuto="0" spid="180" grpId="2"/>
      <p:bldP build="whole" bldLvl="1" animBg="1" rev="0" advAuto="0" spid="178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Rectangle 1"/>
          <p:cNvSpPr txBox="1"/>
          <p:nvPr/>
        </p:nvSpPr>
        <p:spPr>
          <a:xfrm>
            <a:off x="1157068" y="466866"/>
            <a:ext cx="10095594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Can you name any political parties?</a:t>
            </a:r>
          </a:p>
        </p:txBody>
      </p:sp>
      <p:sp>
        <p:nvSpPr>
          <p:cNvPr id="191" name="Rectangle 13"/>
          <p:cNvSpPr txBox="1"/>
          <p:nvPr/>
        </p:nvSpPr>
        <p:spPr>
          <a:xfrm rot="20283983">
            <a:off x="9748439" y="4693247"/>
            <a:ext cx="1206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Green Party</a:t>
            </a:r>
          </a:p>
        </p:txBody>
      </p:sp>
      <p:sp>
        <p:nvSpPr>
          <p:cNvPr id="192" name="Rectangle 14"/>
          <p:cNvSpPr txBox="1"/>
          <p:nvPr/>
        </p:nvSpPr>
        <p:spPr>
          <a:xfrm rot="20283983">
            <a:off x="8053346" y="4716201"/>
            <a:ext cx="1307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Plaid (Wales)</a:t>
            </a:r>
          </a:p>
        </p:txBody>
      </p:sp>
      <p:grpSp>
        <p:nvGrpSpPr>
          <p:cNvPr id="199" name="Group 18"/>
          <p:cNvGrpSpPr/>
          <p:nvPr/>
        </p:nvGrpSpPr>
        <p:grpSpPr>
          <a:xfrm>
            <a:off x="1275930" y="2350179"/>
            <a:ext cx="9896089" cy="2171885"/>
            <a:chOff x="0" y="0"/>
            <a:chExt cx="9896087" cy="2171883"/>
          </a:xfrm>
        </p:grpSpPr>
        <p:pic>
          <p:nvPicPr>
            <p:cNvPr id="193" name="Picture 20" descr="Picture 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653007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Picture 21" descr="Picture 2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43081" y="0"/>
              <a:ext cx="1653007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icture 22" descr="Picture 2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3005" y="0"/>
              <a:ext cx="1653007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icture 23" descr="Picture 2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30071" y="0"/>
              <a:ext cx="1846785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Picture 24" descr="Picture 2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584781" y="0"/>
              <a:ext cx="1656598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Picture 25" descr="Picture 2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06011" y="0"/>
              <a:ext cx="1624061" cy="2171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0" name="Rectangle 22"/>
          <p:cNvSpPr txBox="1"/>
          <p:nvPr/>
        </p:nvSpPr>
        <p:spPr>
          <a:xfrm rot="20283983">
            <a:off x="1331646" y="4615573"/>
            <a:ext cx="130426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Conservative</a:t>
            </a:r>
          </a:p>
        </p:txBody>
      </p:sp>
      <p:sp>
        <p:nvSpPr>
          <p:cNvPr id="201" name="Rectangle 23"/>
          <p:cNvSpPr txBox="1"/>
          <p:nvPr/>
        </p:nvSpPr>
        <p:spPr>
          <a:xfrm rot="20283983">
            <a:off x="3440332" y="4615021"/>
            <a:ext cx="75020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Labour</a:t>
            </a:r>
          </a:p>
        </p:txBody>
      </p:sp>
      <p:sp>
        <p:nvSpPr>
          <p:cNvPr id="202" name="Rectangle 24"/>
          <p:cNvSpPr txBox="1"/>
          <p:nvPr/>
        </p:nvSpPr>
        <p:spPr>
          <a:xfrm rot="20283983">
            <a:off x="5377206" y="4653278"/>
            <a:ext cx="4748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SNP</a:t>
            </a:r>
          </a:p>
        </p:txBody>
      </p:sp>
      <p:sp>
        <p:nvSpPr>
          <p:cNvPr id="203" name="Rectangle 25"/>
          <p:cNvSpPr txBox="1"/>
          <p:nvPr/>
        </p:nvSpPr>
        <p:spPr>
          <a:xfrm rot="20283983">
            <a:off x="6125591" y="4627991"/>
            <a:ext cx="177778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Liberal Democrats</a:t>
            </a:r>
          </a:p>
        </p:txBody>
      </p:sp>
      <p:sp>
        <p:nvSpPr>
          <p:cNvPr id="204" name="Rectangle 26"/>
          <p:cNvSpPr txBox="1"/>
          <p:nvPr/>
        </p:nvSpPr>
        <p:spPr>
          <a:xfrm>
            <a:off x="1319948" y="5615511"/>
            <a:ext cx="10095594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Can you name their leaders?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4"/>
      <p:bldP build="whole" bldLvl="1" animBg="1" rev="0" advAuto="0" spid="203" grpId="5"/>
      <p:bldP build="whole" bldLvl="1" animBg="1" rev="0" advAuto="0" spid="204" grpId="8"/>
      <p:bldP build="whole" bldLvl="1" animBg="1" rev="0" advAuto="0" spid="201" grpId="3"/>
      <p:bldP build="whole" bldLvl="1" animBg="1" rev="0" advAuto="0" spid="191" grpId="7"/>
      <p:bldP build="whole" bldLvl="1" animBg="1" rev="0" advAuto="0" spid="192" grpId="6"/>
      <p:bldP build="whole" bldLvl="1" animBg="1" rev="0" advAuto="0" spid="200" grpId="2"/>
      <p:bldP build="whole" bldLvl="1" animBg="1" rev="0" advAuto="0" spid="19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 1"/>
          <p:cNvSpPr txBox="1"/>
          <p:nvPr/>
        </p:nvSpPr>
        <p:spPr>
          <a:xfrm>
            <a:off x="4646488" y="159527"/>
            <a:ext cx="1945890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ln w="12700" cap="flat">
                  <a:solidFill>
                    <a:schemeClr val="accent4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rgbClr val="FFD966"/>
                    </a:gs>
                    <a:gs pos="87000">
                      <a:srgbClr val="FFF2CC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Voting</a:t>
            </a:r>
          </a:p>
        </p:txBody>
      </p:sp>
      <p:pic>
        <p:nvPicPr>
          <p:cNvPr id="20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0" b="17026"/>
          <a:stretch>
            <a:fillRect/>
          </a:stretch>
        </p:blipFill>
        <p:spPr>
          <a:xfrm rot="804851">
            <a:off x="8797022" y="3853005"/>
            <a:ext cx="3327833" cy="290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2"/>
          <p:cNvSpPr txBox="1"/>
          <p:nvPr/>
        </p:nvSpPr>
        <p:spPr>
          <a:xfrm>
            <a:off x="269652" y="1736662"/>
            <a:ext cx="11839307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2F2F2"/>
                </a:solidFill>
              </a:defRPr>
            </a:lvl1pPr>
          </a:lstStyle>
          <a:p>
            <a:pPr/>
            <a:r>
              <a:t>2. Every citizen should listen to the views of the different parties and candidates and then make his or her own decision on whom to support. </a:t>
            </a:r>
          </a:p>
        </p:txBody>
      </p:sp>
      <p:sp>
        <p:nvSpPr>
          <p:cNvPr id="210" name="Rectangle 5"/>
          <p:cNvSpPr txBox="1"/>
          <p:nvPr/>
        </p:nvSpPr>
        <p:spPr>
          <a:xfrm>
            <a:off x="269652" y="1107382"/>
            <a:ext cx="9345574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1. People must be 18 or over in order to take part in an election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1" name="Rectangle 7"/>
          <p:cNvSpPr txBox="1"/>
          <p:nvPr/>
        </p:nvSpPr>
        <p:spPr>
          <a:xfrm>
            <a:off x="269652" y="2738993"/>
            <a:ext cx="11584269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D9D9D9"/>
                </a:solidFill>
              </a:defRPr>
            </a:pPr>
            <a:r>
              <a:t>3. Each person (voter) </a:t>
            </a:r>
            <a:r>
              <a:rPr b="1"/>
              <a:t>votes </a:t>
            </a:r>
            <a:r>
              <a:t>(‘casts a ballot’) for the candidate of his or her choice. S/he does this by putting a cross beside the person’s name on the ballot paper.  </a:t>
            </a:r>
          </a:p>
        </p:txBody>
      </p:sp>
      <p:sp>
        <p:nvSpPr>
          <p:cNvPr id="212" name="Rectangle 8"/>
          <p:cNvSpPr txBox="1"/>
          <p:nvPr/>
        </p:nvSpPr>
        <p:spPr>
          <a:xfrm>
            <a:off x="269652" y="4172211"/>
            <a:ext cx="8536269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A6A6A6"/>
                </a:solidFill>
              </a:defRPr>
            </a:lvl1pPr>
          </a:lstStyle>
          <a:p>
            <a:pPr/>
            <a:r>
              <a:t>4. People cast their ballots in a booth so that no one can see who they are voting for. This is called a ‘secret ballot’.</a:t>
            </a:r>
          </a:p>
        </p:txBody>
      </p:sp>
      <p:sp>
        <p:nvSpPr>
          <p:cNvPr id="213" name="Rectangle 9"/>
          <p:cNvSpPr txBox="1"/>
          <p:nvPr/>
        </p:nvSpPr>
        <p:spPr>
          <a:xfrm>
            <a:off x="269652" y="5209132"/>
            <a:ext cx="8330995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808080"/>
                </a:solidFill>
              </a:defRPr>
            </a:pPr>
            <a:r>
              <a:t>5. At the end of the election day, the votes are added up </a:t>
            </a:r>
          </a:p>
          <a:p>
            <a:pPr>
              <a:defRPr sz="2800">
                <a:solidFill>
                  <a:srgbClr val="808080"/>
                </a:solidFill>
              </a:defRPr>
            </a:pPr>
            <a:r>
              <a:t>           and the candidate with the highest number of   </a:t>
            </a:r>
          </a:p>
          <a:p>
            <a:pPr>
              <a:defRPr sz="2800">
                <a:solidFill>
                  <a:srgbClr val="808080"/>
                </a:solidFill>
              </a:defRPr>
            </a:pPr>
            <a:r>
              <a:t>           votes (the </a:t>
            </a:r>
            <a:r>
              <a:rPr b="1"/>
              <a:t>majority</a:t>
            </a:r>
            <a:r>
              <a:t>) is declared the winner.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5"/>
      <p:bldP build="whole" bldLvl="1" animBg="1" rev="0" advAuto="0" spid="210" grpId="2"/>
      <p:bldP build="whole" bldLvl="1" animBg="1" rev="0" advAuto="0" spid="211" grpId="4"/>
      <p:bldP build="whole" bldLvl="1" animBg="1" rev="0" advAuto="0" spid="213" grpId="6"/>
      <p:bldP build="whole" bldLvl="1" animBg="1" rev="0" advAuto="0" spid="208" grpId="1"/>
      <p:bldP build="whole" bldLvl="1" animBg="1" rev="0" advAuto="0" spid="209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3"/>
          <p:cNvSpPr txBox="1"/>
          <p:nvPr/>
        </p:nvSpPr>
        <p:spPr>
          <a:xfrm>
            <a:off x="1890069" y="0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21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3186" y="1084219"/>
            <a:ext cx="1865624" cy="164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 4"/>
          <p:cNvSpPr txBox="1"/>
          <p:nvPr/>
        </p:nvSpPr>
        <p:spPr>
          <a:xfrm>
            <a:off x="2596760" y="2729494"/>
            <a:ext cx="7718475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219" name="Rectangle 1"/>
          <p:cNvSpPr txBox="1"/>
          <p:nvPr/>
        </p:nvSpPr>
        <p:spPr>
          <a:xfrm>
            <a:off x="570478" y="3385068"/>
            <a:ext cx="11192446" cy="1614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</a:t>
            </a:r>
            <a:r>
              <a:rPr b="1" u="sng"/>
              <a:t>rule by the people</a:t>
            </a:r>
            <a:r>
              <a:rPr b="1"/>
              <a:t>’. </a:t>
            </a:r>
            <a:endParaRPr b="1"/>
          </a:p>
          <a:p>
            <a:pPr algn="ctr">
              <a:defRPr b="1" sz="3200">
                <a:solidFill>
                  <a:srgbClr val="FFFFFF"/>
                </a:solidFill>
              </a:defRPr>
            </a:pPr>
            <a:r>
              <a:t>As many people as possible can have a say in how the country is run!</a:t>
            </a:r>
          </a:p>
        </p:txBody>
      </p:sp>
      <p:sp>
        <p:nvSpPr>
          <p:cNvPr id="220" name="Rectangle 7"/>
          <p:cNvSpPr txBox="1"/>
          <p:nvPr/>
        </p:nvSpPr>
        <p:spPr>
          <a:xfrm>
            <a:off x="187121" y="5076326"/>
            <a:ext cx="11959160" cy="631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3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How can you have a say in how the country is run?</a:t>
            </a:r>
          </a:p>
        </p:txBody>
      </p:sp>
      <p:sp>
        <p:nvSpPr>
          <p:cNvPr id="221" name="Rectangle 2"/>
          <p:cNvSpPr txBox="1"/>
          <p:nvPr/>
        </p:nvSpPr>
        <p:spPr>
          <a:xfrm>
            <a:off x="4728184" y="5839621"/>
            <a:ext cx="2877033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Use your vote!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1"/>
      <p:bldP build="whole" bldLvl="1" animBg="1" rev="0" advAuto="0" spid="219" grpId="3"/>
      <p:bldP build="whole" bldLvl="1" animBg="1" rev="0" advAuto="0" spid="220" grpId="4"/>
      <p:bldP build="whole" bldLvl="1" animBg="1" rev="0" advAuto="0" spid="221" grpId="5"/>
      <p:bldP build="whole" bldLvl="1" animBg="1" rev="0" advAuto="0" spid="21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1"/>
          <p:cNvSpPr txBox="1"/>
          <p:nvPr/>
        </p:nvSpPr>
        <p:spPr>
          <a:xfrm>
            <a:off x="223098" y="973924"/>
            <a:ext cx="11783319" cy="1515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Physical Activity</a:t>
            </a: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</p:txBody>
      </p:sp>
      <p:sp>
        <p:nvSpPr>
          <p:cNvPr id="225" name="Rectangle 1"/>
          <p:cNvSpPr txBox="1"/>
          <p:nvPr/>
        </p:nvSpPr>
        <p:spPr>
          <a:xfrm>
            <a:off x="191634" y="2170552"/>
            <a:ext cx="11854127" cy="371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different multi-skill games.</a:t>
            </a:r>
            <a:endParaRPr b="1"/>
          </a:p>
          <a:p>
            <a:pPr algn="ctr">
              <a:defRPr sz="4000">
                <a:solidFill>
                  <a:schemeClr val="accent4"/>
                </a:solidFill>
              </a:defRPr>
            </a:pPr>
            <a:endParaRPr u="sng"/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Can we vote on some different rules for each game?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</a:p>
          <a:p>
            <a:pPr algn="ctr">
              <a:defRPr b="1" sz="4000" u="sng">
                <a:solidFill>
                  <a:schemeClr val="accent4"/>
                </a:solidFill>
              </a:defRPr>
            </a:pPr>
            <a:r>
              <a:t>KEY QUESTION: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What is democracy?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Democracy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2" y="4483387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The rule of law is what keeps our society together and what helps us live a happy life."/>
          <p:cNvSpPr txBox="1"/>
          <p:nvPr/>
        </p:nvSpPr>
        <p:spPr>
          <a:xfrm>
            <a:off x="586133" y="5186332"/>
            <a:ext cx="11263572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  <p:bldP build="whole" bldLvl="1" animBg="1" rev="0" advAuto="0" spid="122" grpId="5"/>
      <p:bldP build="whole" bldLvl="1" animBg="1" rev="0" advAuto="0" spid="117" grpId="3"/>
      <p:bldP build="whole" bldLvl="1" animBg="1" rev="0" advAuto="0" spid="120" grpId="4"/>
      <p:bldP build="whole" bldLvl="1" animBg="1" rev="0" advAuto="0" spid="12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3"/>
          <p:cNvSpPr txBox="1"/>
          <p:nvPr/>
        </p:nvSpPr>
        <p:spPr>
          <a:xfrm>
            <a:off x="1890069" y="0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5541" y="1135633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 4"/>
          <p:cNvSpPr txBox="1"/>
          <p:nvPr/>
        </p:nvSpPr>
        <p:spPr>
          <a:xfrm>
            <a:off x="2544450" y="3433986"/>
            <a:ext cx="7718475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8" name="Rectangle 1"/>
          <p:cNvSpPr txBox="1"/>
          <p:nvPr/>
        </p:nvSpPr>
        <p:spPr>
          <a:xfrm>
            <a:off x="699312" y="4140513"/>
            <a:ext cx="11192446" cy="207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</a:t>
            </a:r>
            <a:r>
              <a:rPr b="1" u="sng"/>
              <a:t>rule by the people</a:t>
            </a:r>
            <a:r>
              <a:rPr b="1"/>
              <a:t>’. </a:t>
            </a:r>
            <a:endParaRPr b="1"/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 algn="ctr">
              <a:defRPr sz="3500">
                <a:solidFill>
                  <a:srgbClr val="FFFFFF"/>
                </a:solidFill>
              </a:defRPr>
            </a:pPr>
            <a:r>
              <a:t>It comes from the Greek words </a:t>
            </a:r>
            <a:r>
              <a:rPr b="1"/>
              <a:t>Dêmos</a:t>
            </a:r>
            <a:r>
              <a:t>, which means people, and </a:t>
            </a:r>
            <a:r>
              <a:rPr b="1"/>
              <a:t>krátos</a:t>
            </a:r>
            <a:r>
              <a:t> which means </a:t>
            </a:r>
            <a:r>
              <a:rPr b="1"/>
              <a:t>rule or strength.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28" grpId="3"/>
      <p:bldP build="whole" bldLvl="1" animBg="1" rev="0" advAuto="0" spid="1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Horizontal Scroll 2"/>
          <p:cNvGrpSpPr/>
          <p:nvPr/>
        </p:nvGrpSpPr>
        <p:grpSpPr>
          <a:xfrm>
            <a:off x="2986471" y="188535"/>
            <a:ext cx="6136852" cy="1800522"/>
            <a:chOff x="0" y="0"/>
            <a:chExt cx="6136850" cy="1800521"/>
          </a:xfrm>
        </p:grpSpPr>
        <p:sp>
          <p:nvSpPr>
            <p:cNvPr id="131" name="Shape"/>
            <p:cNvSpPr/>
            <p:nvPr/>
          </p:nvSpPr>
          <p:spPr>
            <a:xfrm>
              <a:off x="-1" y="0"/>
              <a:ext cx="6136851" cy="180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1600" y="604"/>
                    <a:pt x="21423" y="0"/>
                    <a:pt x="21204" y="0"/>
                  </a:cubicBezTo>
                  <a:cubicBezTo>
                    <a:pt x="20985" y="0"/>
                    <a:pt x="20808" y="604"/>
                    <a:pt x="20808" y="1350"/>
                  </a:cubicBezTo>
                  <a:lnTo>
                    <a:pt x="20808" y="2700"/>
                  </a:lnTo>
                  <a:lnTo>
                    <a:pt x="396" y="2700"/>
                  </a:lnTo>
                  <a:cubicBezTo>
                    <a:pt x="177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77" y="21600"/>
                    <a:pt x="396" y="21600"/>
                  </a:cubicBezTo>
                  <a:cubicBezTo>
                    <a:pt x="615" y="21600"/>
                    <a:pt x="792" y="20996"/>
                    <a:pt x="792" y="20250"/>
                  </a:cubicBezTo>
                  <a:lnTo>
                    <a:pt x="792" y="18900"/>
                  </a:lnTo>
                  <a:lnTo>
                    <a:pt x="21204" y="18900"/>
                  </a:lnTo>
                  <a:cubicBezTo>
                    <a:pt x="21423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Shape"/>
            <p:cNvSpPr/>
            <p:nvPr/>
          </p:nvSpPr>
          <p:spPr>
            <a:xfrm>
              <a:off x="112532" y="-1"/>
              <a:ext cx="6024319" cy="4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" y="21600"/>
                    <a:pt x="403" y="19182"/>
                    <a:pt x="403" y="16200"/>
                  </a:cubicBezTo>
                  <a:cubicBezTo>
                    <a:pt x="403" y="14709"/>
                    <a:pt x="313" y="13500"/>
                    <a:pt x="202" y="13500"/>
                  </a:cubicBezTo>
                  <a:cubicBezTo>
                    <a:pt x="90" y="13500"/>
                    <a:pt x="0" y="14709"/>
                    <a:pt x="0" y="16200"/>
                  </a:cubicBezTo>
                  <a:close/>
                  <a:moveTo>
                    <a:pt x="21197" y="10800"/>
                  </a:moveTo>
                  <a:cubicBezTo>
                    <a:pt x="21419" y="10800"/>
                    <a:pt x="21600" y="8382"/>
                    <a:pt x="21600" y="5400"/>
                  </a:cubicBezTo>
                  <a:cubicBezTo>
                    <a:pt x="21600" y="2418"/>
                    <a:pt x="21419" y="0"/>
                    <a:pt x="21197" y="0"/>
                  </a:cubicBezTo>
                  <a:cubicBezTo>
                    <a:pt x="20974" y="0"/>
                    <a:pt x="20793" y="2418"/>
                    <a:pt x="20793" y="5400"/>
                  </a:cubicBezTo>
                  <a:cubicBezTo>
                    <a:pt x="20793" y="6891"/>
                    <a:pt x="20883" y="8100"/>
                    <a:pt x="20995" y="8100"/>
                  </a:cubicBezTo>
                  <a:cubicBezTo>
                    <a:pt x="21106" y="8100"/>
                    <a:pt x="21197" y="6891"/>
                    <a:pt x="21197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" name="Shape"/>
            <p:cNvSpPr/>
            <p:nvPr/>
          </p:nvSpPr>
          <p:spPr>
            <a:xfrm>
              <a:off x="-1" y="0"/>
              <a:ext cx="6136852" cy="180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50"/>
                  </a:moveTo>
                  <a:cubicBezTo>
                    <a:pt x="0" y="3304"/>
                    <a:pt x="177" y="2700"/>
                    <a:pt x="396" y="2700"/>
                  </a:cubicBezTo>
                  <a:lnTo>
                    <a:pt x="20808" y="2700"/>
                  </a:lnTo>
                  <a:lnTo>
                    <a:pt x="20808" y="1350"/>
                  </a:lnTo>
                  <a:cubicBezTo>
                    <a:pt x="20808" y="604"/>
                    <a:pt x="20985" y="0"/>
                    <a:pt x="21204" y="0"/>
                  </a:cubicBezTo>
                  <a:cubicBezTo>
                    <a:pt x="21423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23" y="18900"/>
                    <a:pt x="21204" y="18900"/>
                  </a:cubicBezTo>
                  <a:lnTo>
                    <a:pt x="792" y="18900"/>
                  </a:lnTo>
                  <a:lnTo>
                    <a:pt x="792" y="20250"/>
                  </a:lnTo>
                  <a:cubicBezTo>
                    <a:pt x="792" y="20996"/>
                    <a:pt x="615" y="21600"/>
                    <a:pt x="396" y="21600"/>
                  </a:cubicBezTo>
                  <a:cubicBezTo>
                    <a:pt x="177" y="21600"/>
                    <a:pt x="0" y="20996"/>
                    <a:pt x="0" y="20250"/>
                  </a:cubicBezTo>
                  <a:close/>
                  <a:moveTo>
                    <a:pt x="20808" y="2700"/>
                  </a:moveTo>
                  <a:lnTo>
                    <a:pt x="21204" y="2700"/>
                  </a:lnTo>
                  <a:cubicBezTo>
                    <a:pt x="21423" y="2700"/>
                    <a:pt x="21600" y="2096"/>
                    <a:pt x="21600" y="1350"/>
                  </a:cubicBezTo>
                  <a:moveTo>
                    <a:pt x="21204" y="2700"/>
                  </a:moveTo>
                  <a:lnTo>
                    <a:pt x="21204" y="1350"/>
                  </a:lnTo>
                  <a:cubicBezTo>
                    <a:pt x="21204" y="1723"/>
                    <a:pt x="21115" y="2025"/>
                    <a:pt x="21006" y="2025"/>
                  </a:cubicBezTo>
                  <a:cubicBezTo>
                    <a:pt x="20897" y="2025"/>
                    <a:pt x="20808" y="1723"/>
                    <a:pt x="20808" y="1350"/>
                  </a:cubicBezTo>
                  <a:moveTo>
                    <a:pt x="396" y="5400"/>
                  </a:moveTo>
                  <a:lnTo>
                    <a:pt x="396" y="4050"/>
                  </a:lnTo>
                  <a:cubicBezTo>
                    <a:pt x="396" y="3677"/>
                    <a:pt x="485" y="3375"/>
                    <a:pt x="594" y="3375"/>
                  </a:cubicBezTo>
                  <a:cubicBezTo>
                    <a:pt x="704" y="3375"/>
                    <a:pt x="792" y="3677"/>
                    <a:pt x="792" y="4050"/>
                  </a:cubicBezTo>
                  <a:cubicBezTo>
                    <a:pt x="792" y="4796"/>
                    <a:pt x="615" y="5400"/>
                    <a:pt x="396" y="5400"/>
                  </a:cubicBezTo>
                  <a:cubicBezTo>
                    <a:pt x="177" y="5400"/>
                    <a:pt x="0" y="4796"/>
                    <a:pt x="0" y="4050"/>
                  </a:cubicBezTo>
                  <a:moveTo>
                    <a:pt x="792" y="4050"/>
                  </a:moveTo>
                  <a:lnTo>
                    <a:pt x="792" y="18900"/>
                  </a:ln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5" name="Rectangle 7"/>
          <p:cNvSpPr txBox="1"/>
          <p:nvPr/>
        </p:nvSpPr>
        <p:spPr>
          <a:xfrm>
            <a:off x="1597838" y="386499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4"/>
                  </a:outerShdw>
                </a:effectLst>
              </a:defRPr>
            </a:lvl1pPr>
          </a:lstStyle>
          <a:p>
            <a:pPr/>
            <a:r>
              <a:t>Challenge</a:t>
            </a:r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2993" y="1989055"/>
            <a:ext cx="2638948" cy="316740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9"/>
          <p:cNvSpPr txBox="1"/>
          <p:nvPr/>
        </p:nvSpPr>
        <p:spPr>
          <a:xfrm>
            <a:off x="315746" y="5156462"/>
            <a:ext cx="11742252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As we watch the video can you work in teams to answer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as many of these questions as you can?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3"/>
      <p:bldP build="whole" bldLvl="1" animBg="1" rev="0" advAuto="0" spid="136" grpId="2"/>
      <p:bldP build="whole" bldLvl="1" animBg="1" rev="0" advAuto="0" spid="1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1" descr="Picture 1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827" y="446594"/>
            <a:ext cx="10406162" cy="486275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2"/>
          <p:cNvSpPr txBox="1"/>
          <p:nvPr/>
        </p:nvSpPr>
        <p:spPr>
          <a:xfrm>
            <a:off x="1565547" y="5731900"/>
            <a:ext cx="971872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https://learning.parliament.uk/en/resources/introduction-to-parliament-primary-video/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3"/>
          <p:cNvSpPr txBox="1"/>
          <p:nvPr/>
        </p:nvSpPr>
        <p:spPr>
          <a:xfrm>
            <a:off x="-180523" y="-1"/>
            <a:ext cx="12785575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the job of the government?</a:t>
            </a:r>
          </a:p>
        </p:txBody>
      </p:sp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7"/>
          <p:cNvSpPr txBox="1"/>
          <p:nvPr/>
        </p:nvSpPr>
        <p:spPr>
          <a:xfrm>
            <a:off x="1087653" y="2524161"/>
            <a:ext cx="10249221" cy="252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To run the country</a:t>
            </a:r>
          </a:p>
          <a:p>
            <a:pPr algn="ctr">
              <a:defRPr b="1" sz="4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(parliament checks and challenges what the government does)</a:t>
            </a:r>
          </a:p>
        </p:txBody>
      </p:sp>
      <p:pic>
        <p:nvPicPr>
          <p:cNvPr id="14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8718" y="4442583"/>
            <a:ext cx="2303283" cy="2415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3"/>
          <p:cNvSpPr txBox="1"/>
          <p:nvPr/>
        </p:nvSpPr>
        <p:spPr>
          <a:xfrm>
            <a:off x="1189696" y="309489"/>
            <a:ext cx="10249221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How to MPs get their job?</a:t>
            </a:r>
          </a:p>
        </p:txBody>
      </p:sp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tangle 7"/>
          <p:cNvSpPr txBox="1"/>
          <p:nvPr/>
        </p:nvSpPr>
        <p:spPr>
          <a:xfrm>
            <a:off x="130560" y="1766304"/>
            <a:ext cx="12097420" cy="177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They are voted for by the people in their area (constituency) .</a:t>
            </a:r>
          </a:p>
        </p:txBody>
      </p:sp>
      <p:pic>
        <p:nvPicPr>
          <p:cNvPr id="15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2102" y="4233326"/>
            <a:ext cx="2837594" cy="234256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4"/>
          <p:cNvSpPr txBox="1"/>
          <p:nvPr/>
        </p:nvSpPr>
        <p:spPr>
          <a:xfrm>
            <a:off x="5786642" y="5090474"/>
            <a:ext cx="1699654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pPr/>
            <a:r>
              <a:t>Areas of the UK</a:t>
            </a:r>
          </a:p>
        </p:txBody>
      </p:sp>
      <p:pic>
        <p:nvPicPr>
          <p:cNvPr id="15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47757" y="5222402"/>
            <a:ext cx="3725943" cy="181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  <p:bldP build="whole" bldLvl="1" animBg="1" rev="0" advAuto="0" spid="150" grpId="2"/>
      <p:bldP build="whole" bldLvl="1" animBg="1" rev="0" advAuto="0" spid="152" grpId="4"/>
      <p:bldP build="whole" bldLvl="1" animBg="1" rev="0" advAuto="0" spid="151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