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1"/>
          <p:cNvSpPr txBox="1"/>
          <p:nvPr/>
        </p:nvSpPr>
        <p:spPr>
          <a:xfrm>
            <a:off x="4452713" y="78662"/>
            <a:ext cx="3042566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ln w="12700" cap="flat">
                  <a:solidFill>
                    <a:schemeClr val="accent4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rgbClr val="FFD966"/>
                    </a:gs>
                    <a:gs pos="87000">
                      <a:srgbClr val="FFF2CC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Let’s vote!</a:t>
            </a:r>
          </a:p>
        </p:txBody>
      </p:sp>
      <p:sp>
        <p:nvSpPr>
          <p:cNvPr id="178" name="Rectangle 4"/>
          <p:cNvSpPr txBox="1"/>
          <p:nvPr/>
        </p:nvSpPr>
        <p:spPr>
          <a:xfrm>
            <a:off x="1779254" y="915732"/>
            <a:ext cx="8588535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t>Voting is a way of collecting people’s opinions. </a:t>
            </a:r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t>You can show your opinion by standing up or sitting down. </a:t>
            </a:r>
          </a:p>
        </p:txBody>
      </p:sp>
      <p:sp>
        <p:nvSpPr>
          <p:cNvPr id="179" name="Rectangle 2"/>
          <p:cNvSpPr txBox="1"/>
          <p:nvPr/>
        </p:nvSpPr>
        <p:spPr>
          <a:xfrm>
            <a:off x="792168" y="3888101"/>
            <a:ext cx="11142617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/>
            <a:r>
              <a:t>Stay standing if you are left handed and use left handed scissors. </a:t>
            </a:r>
          </a:p>
        </p:txBody>
      </p:sp>
      <p:sp>
        <p:nvSpPr>
          <p:cNvPr id="180" name="Rectangle 5"/>
          <p:cNvSpPr txBox="1"/>
          <p:nvPr/>
        </p:nvSpPr>
        <p:spPr>
          <a:xfrm>
            <a:off x="879254" y="1754053"/>
            <a:ext cx="1052898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pPr/>
            <a:r>
              <a:t>Stay standing if your favourite sport is cricket. </a:t>
            </a:r>
          </a:p>
        </p:txBody>
      </p:sp>
      <p:sp>
        <p:nvSpPr>
          <p:cNvPr id="181" name="Rectangle 7"/>
          <p:cNvSpPr txBox="1"/>
          <p:nvPr/>
        </p:nvSpPr>
        <p:spPr>
          <a:xfrm>
            <a:off x="792167" y="2564662"/>
            <a:ext cx="11049312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/>
            <a:r>
              <a:t>Stay standing if you would like an extra hour of art each week in school </a:t>
            </a:r>
          </a:p>
        </p:txBody>
      </p:sp>
      <p:sp>
        <p:nvSpPr>
          <p:cNvPr id="182" name="Rectangle 8"/>
          <p:cNvSpPr txBox="1"/>
          <p:nvPr/>
        </p:nvSpPr>
        <p:spPr>
          <a:xfrm>
            <a:off x="792167" y="5148154"/>
            <a:ext cx="10458114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4"/>
                </a:solidFill>
              </a:defRPr>
            </a:pPr>
            <a:r>
              <a:t>Stay standing if you would like fruit in KS2 like they have</a:t>
            </a:r>
          </a:p>
          <a:p>
            <a:pPr>
              <a:defRPr sz="3600">
                <a:solidFill>
                  <a:schemeClr val="accent4"/>
                </a:solidFill>
              </a:defRPr>
            </a:pPr>
            <a:r>
              <a:t>    in KS1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3"/>
      <p:bldP build="whole" bldLvl="1" animBg="1" rev="0" advAuto="0" spid="180" grpId="2"/>
      <p:bldP build="whole" bldLvl="1" animBg="1" rev="0" advAuto="0" spid="178" grpId="1"/>
      <p:bldP build="whole" bldLvl="1" animBg="1" rev="0" advAuto="0" spid="179" grpId="4"/>
      <p:bldP build="whole" bldLvl="1" animBg="1" rev="0" advAuto="0" spid="182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3"/>
          <p:cNvSpPr txBox="1"/>
          <p:nvPr/>
        </p:nvSpPr>
        <p:spPr>
          <a:xfrm>
            <a:off x="1501004" y="127184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</a:t>
            </a:r>
          </a:p>
        </p:txBody>
      </p:sp>
      <p:pic>
        <p:nvPicPr>
          <p:cNvPr id="1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Rectangle 4"/>
          <p:cNvSpPr txBox="1"/>
          <p:nvPr/>
        </p:nvSpPr>
        <p:spPr>
          <a:xfrm>
            <a:off x="1719011" y="1274509"/>
            <a:ext cx="9101038" cy="1639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Think of an idea that people may vote for or against.  </a:t>
            </a:r>
          </a:p>
        </p:txBody>
      </p:sp>
      <p:sp>
        <p:nvSpPr>
          <p:cNvPr id="187" name="Rectangle 8"/>
          <p:cNvSpPr txBox="1"/>
          <p:nvPr/>
        </p:nvSpPr>
        <p:spPr>
          <a:xfrm>
            <a:off x="2491331" y="5529917"/>
            <a:ext cx="7556398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Write or draw it on your post-it. </a:t>
            </a:r>
          </a:p>
        </p:txBody>
      </p:sp>
      <p:pic>
        <p:nvPicPr>
          <p:cNvPr id="18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0580" y="3110315"/>
            <a:ext cx="2218917" cy="219324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ctangle 8"/>
          <p:cNvSpPr txBox="1"/>
          <p:nvPr/>
        </p:nvSpPr>
        <p:spPr>
          <a:xfrm>
            <a:off x="8206330" y="6020282"/>
            <a:ext cx="3856539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Let’s take a vote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7" grpId="3"/>
      <p:bldP build="whole" bldLvl="1" animBg="1" rev="0" advAuto="0" spid="189" grpId="4"/>
      <p:bldP build="whole" bldLvl="1" animBg="1" rev="0" advAuto="0" spid="1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3"/>
          <p:cNvSpPr txBox="1"/>
          <p:nvPr/>
        </p:nvSpPr>
        <p:spPr>
          <a:xfrm>
            <a:off x="1844860" y="850096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Physical Activity</a:t>
            </a:r>
          </a:p>
        </p:txBody>
      </p:sp>
      <p:pic>
        <p:nvPicPr>
          <p:cNvPr id="19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 1"/>
          <p:cNvSpPr txBox="1"/>
          <p:nvPr/>
        </p:nvSpPr>
        <p:spPr>
          <a:xfrm>
            <a:off x="191634" y="2170552"/>
            <a:ext cx="11854127" cy="371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different multi-skill games.</a:t>
            </a:r>
            <a:endParaRPr b="1"/>
          </a:p>
          <a:p>
            <a:pPr algn="ctr">
              <a:defRPr sz="4000">
                <a:solidFill>
                  <a:schemeClr val="accent4"/>
                </a:solidFill>
              </a:defRPr>
            </a:pPr>
            <a:endParaRPr u="sng"/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Can we vote on some different rules for each game?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</a:p>
          <a:p>
            <a:pPr algn="ctr">
              <a:defRPr b="1" sz="4000" u="sng">
                <a:solidFill>
                  <a:schemeClr val="accent4"/>
                </a:solidFill>
              </a:defRPr>
            </a:pPr>
            <a:r>
              <a:t>KEY QUESTION: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What is democracy?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Democracy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2" y="4483387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The rule of law is what keeps our society together and what helps us live a happy life."/>
          <p:cNvSpPr txBox="1"/>
          <p:nvPr/>
        </p:nvSpPr>
        <p:spPr>
          <a:xfrm>
            <a:off x="586133" y="5186332"/>
            <a:ext cx="11263572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2"/>
      <p:bldP build="whole" bldLvl="1" animBg="1" rev="0" advAuto="0" spid="117" grpId="3"/>
      <p:bldP build="whole" bldLvl="1" animBg="1" rev="0" advAuto="0" spid="122" grpId="5"/>
      <p:bldP build="whole" bldLvl="1" animBg="1" rev="0" advAuto="0" spid="116" grpId="1"/>
      <p:bldP build="whole" bldLvl="1" animBg="1" rev="0" advAuto="0" spid="120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3"/>
          <p:cNvSpPr txBox="1"/>
          <p:nvPr/>
        </p:nvSpPr>
        <p:spPr>
          <a:xfrm>
            <a:off x="1424546" y="19050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1560" y="1143829"/>
            <a:ext cx="1488755" cy="131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 4"/>
          <p:cNvSpPr txBox="1"/>
          <p:nvPr/>
        </p:nvSpPr>
        <p:spPr>
          <a:xfrm>
            <a:off x="2238032" y="5648926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So… what is Democracy?</a:t>
            </a:r>
          </a:p>
        </p:txBody>
      </p:sp>
      <p:sp>
        <p:nvSpPr>
          <p:cNvPr id="128" name="TextBox 1"/>
          <p:cNvSpPr txBox="1"/>
          <p:nvPr/>
        </p:nvSpPr>
        <p:spPr>
          <a:xfrm>
            <a:off x="6869670" y="4184072"/>
            <a:ext cx="753112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29" name="Rectangle 7"/>
          <p:cNvSpPr txBox="1"/>
          <p:nvPr/>
        </p:nvSpPr>
        <p:spPr>
          <a:xfrm>
            <a:off x="2154342" y="2450389"/>
            <a:ext cx="7718475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Who rules Britain?</a:t>
            </a:r>
          </a:p>
        </p:txBody>
      </p:sp>
      <p:sp>
        <p:nvSpPr>
          <p:cNvPr id="130" name="TextBox 8"/>
          <p:cNvSpPr txBox="1"/>
          <p:nvPr/>
        </p:nvSpPr>
        <p:spPr>
          <a:xfrm>
            <a:off x="9773695" y="4200952"/>
            <a:ext cx="753112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31" name="TextBox 12"/>
          <p:cNvSpPr txBox="1"/>
          <p:nvPr/>
        </p:nvSpPr>
        <p:spPr>
          <a:xfrm>
            <a:off x="4080545" y="4224291"/>
            <a:ext cx="753112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32" name="TextBox 13"/>
          <p:cNvSpPr txBox="1"/>
          <p:nvPr/>
        </p:nvSpPr>
        <p:spPr>
          <a:xfrm>
            <a:off x="1645851" y="4245705"/>
            <a:ext cx="753112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133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60" y="3662193"/>
            <a:ext cx="2064498" cy="195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71035" y="3662193"/>
            <a:ext cx="1660526" cy="191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59545" y="3679002"/>
            <a:ext cx="2773364" cy="1933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45469" y="3652434"/>
            <a:ext cx="1383791" cy="1950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6"/>
      <p:bldP build="whole" bldLvl="1" animBg="1" rev="0" advAuto="0" spid="129" grpId="2"/>
      <p:bldP build="whole" bldLvl="1" animBg="1" rev="0" advAuto="0" spid="134" grpId="5"/>
      <p:bldP build="whole" bldLvl="1" animBg="1" rev="0" advAuto="0" spid="124" grpId="1"/>
      <p:bldP build="whole" bldLvl="1" animBg="1" rev="0" advAuto="0" spid="127" grpId="7"/>
      <p:bldP build="whole" bldLvl="1" animBg="1" rev="0" advAuto="0" spid="133" grpId="3"/>
      <p:bldP build="whole" bldLvl="1" animBg="1" rev="0" advAuto="0" spid="135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 2"/>
          <p:cNvSpPr txBox="1"/>
          <p:nvPr/>
        </p:nvSpPr>
        <p:spPr>
          <a:xfrm>
            <a:off x="1424546" y="19050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1560" y="1143829"/>
            <a:ext cx="1488755" cy="131291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1"/>
          <p:cNvSpPr txBox="1"/>
          <p:nvPr/>
        </p:nvSpPr>
        <p:spPr>
          <a:xfrm>
            <a:off x="443609" y="3993701"/>
            <a:ext cx="11414712" cy="312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BFBFBF"/>
                </a:solidFill>
              </a:defRPr>
            </a:pPr>
          </a:p>
          <a:p>
            <a:pPr algn="ctr">
              <a:defRPr sz="4500">
                <a:solidFill>
                  <a:srgbClr val="BFBFBF"/>
                </a:solidFill>
              </a:defRPr>
            </a:pPr>
            <a:r>
              <a:t>It comes from the Greek words </a:t>
            </a:r>
            <a:r>
              <a:rPr b="1"/>
              <a:t>Dêmos</a:t>
            </a:r>
            <a:r>
              <a:t>, which means people, and </a:t>
            </a:r>
            <a:r>
              <a:rPr b="1"/>
              <a:t>krátos</a:t>
            </a:r>
            <a:r>
              <a:t> which means </a:t>
            </a:r>
            <a:r>
              <a:rPr b="1"/>
              <a:t>rule or strength.</a:t>
            </a:r>
            <a:endParaRPr b="1"/>
          </a:p>
        </p:txBody>
      </p:sp>
      <p:sp>
        <p:nvSpPr>
          <p:cNvPr id="142" name="Rectangle 5"/>
          <p:cNvSpPr txBox="1"/>
          <p:nvPr/>
        </p:nvSpPr>
        <p:spPr>
          <a:xfrm>
            <a:off x="443607" y="2655433"/>
            <a:ext cx="11387913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000">
                <a:ln w="1016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22860" dir="5400000">
                    <a:srgbClr val="000000">
                      <a:alpha val="30000"/>
                    </a:srgbClr>
                  </a:outerShdw>
                </a:effectLst>
              </a:defRPr>
            </a:pPr>
            <a:r>
              <a:t>We have a system of Government called </a:t>
            </a:r>
            <a:r>
              <a:rPr u="sng">
                <a:solidFill>
                  <a:srgbClr val="92D050"/>
                </a:solidFill>
              </a:rPr>
              <a:t>democracy.</a:t>
            </a:r>
          </a:p>
        </p:txBody>
      </p:sp>
      <p:sp>
        <p:nvSpPr>
          <p:cNvPr id="143" name="Rectangle 7"/>
          <p:cNvSpPr txBox="1"/>
          <p:nvPr/>
        </p:nvSpPr>
        <p:spPr>
          <a:xfrm>
            <a:off x="1940133" y="3431371"/>
            <a:ext cx="8324167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‘rule by the people’.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3"/>
      <p:bldP build="whole" bldLvl="1" animBg="1" rev="0" advAuto="0" spid="139" grpId="1"/>
      <p:bldP build="whole" bldLvl="1" animBg="1" rev="0" advAuto="0" spid="141" grpId="4"/>
      <p:bldP build="whole" bldLvl="1" animBg="1" rev="0" advAuto="0" spid="1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Cloud Callout 4"/>
          <p:cNvGrpSpPr/>
          <p:nvPr/>
        </p:nvGrpSpPr>
        <p:grpSpPr>
          <a:xfrm>
            <a:off x="7232872" y="542258"/>
            <a:ext cx="4300239" cy="2748532"/>
            <a:chOff x="0" y="0"/>
            <a:chExt cx="4300237" cy="2748531"/>
          </a:xfrm>
        </p:grpSpPr>
        <p:sp>
          <p:nvSpPr>
            <p:cNvPr id="145" name="Shape"/>
            <p:cNvSpPr/>
            <p:nvPr/>
          </p:nvSpPr>
          <p:spPr>
            <a:xfrm>
              <a:off x="832007" y="0"/>
              <a:ext cx="3468231" cy="274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6" name="Circle"/>
            <p:cNvSpPr/>
            <p:nvPr/>
          </p:nvSpPr>
          <p:spPr>
            <a:xfrm>
              <a:off x="558882" y="1963083"/>
              <a:ext cx="457201" cy="457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7" name="Circle"/>
            <p:cNvSpPr/>
            <p:nvPr/>
          </p:nvSpPr>
          <p:spPr>
            <a:xfrm>
              <a:off x="210369" y="2237151"/>
              <a:ext cx="304801" cy="3048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8" name="Circle"/>
            <p:cNvSpPr/>
            <p:nvPr/>
          </p:nvSpPr>
          <p:spPr>
            <a:xfrm>
              <a:off x="0" y="2446860"/>
              <a:ext cx="152400" cy="1524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9" name="Shape"/>
            <p:cNvSpPr/>
            <p:nvPr/>
          </p:nvSpPr>
          <p:spPr>
            <a:xfrm>
              <a:off x="1008116" y="139760"/>
              <a:ext cx="3178058" cy="233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5312" y="1503218"/>
            <a:ext cx="2937598" cy="400383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 26"/>
          <p:cNvSpPr txBox="1"/>
          <p:nvPr/>
        </p:nvSpPr>
        <p:spPr>
          <a:xfrm>
            <a:off x="8124743" y="1588854"/>
            <a:ext cx="3349785" cy="109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Ruled by everyone?</a:t>
            </a:r>
          </a:p>
          <a:p>
            <a:pPr>
              <a:defRPr b="1" sz="4000">
                <a:solidFill>
                  <a:srgbClr val="FFFFFF"/>
                </a:solidFill>
              </a:defRPr>
            </a:pPr>
            <a:r>
              <a:t> </a:t>
            </a:r>
          </a:p>
        </p:txBody>
      </p:sp>
      <p:grpSp>
        <p:nvGrpSpPr>
          <p:cNvPr id="159" name="Cloud Callout 27"/>
          <p:cNvGrpSpPr/>
          <p:nvPr/>
        </p:nvGrpSpPr>
        <p:grpSpPr>
          <a:xfrm>
            <a:off x="606229" y="445276"/>
            <a:ext cx="4238758" cy="2748532"/>
            <a:chOff x="0" y="0"/>
            <a:chExt cx="4238756" cy="2748531"/>
          </a:xfrm>
        </p:grpSpPr>
        <p:sp>
          <p:nvSpPr>
            <p:cNvPr id="154" name="Shape"/>
            <p:cNvSpPr/>
            <p:nvPr/>
          </p:nvSpPr>
          <p:spPr>
            <a:xfrm>
              <a:off x="0" y="0"/>
              <a:ext cx="3468231" cy="274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Circle"/>
            <p:cNvSpPr/>
            <p:nvPr/>
          </p:nvSpPr>
          <p:spPr>
            <a:xfrm>
              <a:off x="3235072" y="2034441"/>
              <a:ext cx="457201" cy="457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Circle"/>
            <p:cNvSpPr/>
            <p:nvPr/>
          </p:nvSpPr>
          <p:spPr>
            <a:xfrm>
              <a:off x="3728300" y="2327801"/>
              <a:ext cx="304801" cy="3048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Circle"/>
            <p:cNvSpPr/>
            <p:nvPr/>
          </p:nvSpPr>
          <p:spPr>
            <a:xfrm>
              <a:off x="4086356" y="2550772"/>
              <a:ext cx="152401" cy="1524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Shape"/>
            <p:cNvSpPr/>
            <p:nvPr/>
          </p:nvSpPr>
          <p:spPr>
            <a:xfrm>
              <a:off x="176109" y="139760"/>
              <a:ext cx="3178057" cy="233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0" name="Rectangle 29"/>
          <p:cNvSpPr txBox="1"/>
          <p:nvPr/>
        </p:nvSpPr>
        <p:spPr>
          <a:xfrm>
            <a:off x="1572039" y="1450307"/>
            <a:ext cx="1304291" cy="109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HOW!?</a:t>
            </a:r>
          </a:p>
          <a:p>
            <a:pPr>
              <a:defRPr b="1" sz="4000">
                <a:solidFill>
                  <a:srgbClr val="FFFFFF"/>
                </a:solidFill>
              </a:defRPr>
            </a:pPr>
            <a:r>
              <a:t> </a:t>
            </a:r>
          </a:p>
        </p:txBody>
      </p:sp>
      <p:sp>
        <p:nvSpPr>
          <p:cNvPr id="161" name="Rectangle 30"/>
          <p:cNvSpPr txBox="1"/>
          <p:nvPr/>
        </p:nvSpPr>
        <p:spPr>
          <a:xfrm>
            <a:off x="3650641" y="5731900"/>
            <a:ext cx="4248508" cy="1096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>
                <a:solidFill>
                  <a:schemeClr val="accent4"/>
                </a:solidFill>
              </a:defRPr>
            </a:pPr>
            <a:r>
              <a:t>THAT WOULD BE CHAOS!</a:t>
            </a:r>
          </a:p>
          <a:p>
            <a:pPr>
              <a:defRPr b="1" sz="4000">
                <a:solidFill>
                  <a:schemeClr val="accent4"/>
                </a:solidFill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whole" bldLvl="1" animBg="1" rev="0" advAuto="0" spid="150" grpId="1"/>
      <p:bldP build="whole" bldLvl="1" animBg="1" rev="0" advAuto="0" spid="153" grpId="2"/>
      <p:bldP build="whole" bldLvl="1" animBg="1" rev="0" advAuto="0" spid="160" grpId="4"/>
      <p:bldP build="whole" bldLvl="1" animBg="1" rev="0" advAuto="0" spid="161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2692" y="824589"/>
            <a:ext cx="7765208" cy="510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7"/>
          <p:cNvSpPr txBox="1"/>
          <p:nvPr/>
        </p:nvSpPr>
        <p:spPr>
          <a:xfrm>
            <a:off x="2836256" y="6051079"/>
            <a:ext cx="764921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https://www.youtube.com/watch?app=desktop&amp;v=BmKrJdMwsks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 1"/>
          <p:cNvSpPr txBox="1"/>
          <p:nvPr/>
        </p:nvSpPr>
        <p:spPr>
          <a:xfrm>
            <a:off x="4646488" y="159527"/>
            <a:ext cx="1945889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ln w="12700" cap="flat">
                  <a:solidFill>
                    <a:schemeClr val="accent4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rgbClr val="FFD966"/>
                    </a:gs>
                    <a:gs pos="87000">
                      <a:srgbClr val="FFF2CC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Voting</a:t>
            </a:r>
          </a:p>
        </p:txBody>
      </p:sp>
      <p:pic>
        <p:nvPicPr>
          <p:cNvPr id="16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0" b="17026"/>
          <a:stretch>
            <a:fillRect/>
          </a:stretch>
        </p:blipFill>
        <p:spPr>
          <a:xfrm rot="804852">
            <a:off x="8797021" y="3853005"/>
            <a:ext cx="3327834" cy="290080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 2"/>
          <p:cNvSpPr txBox="1"/>
          <p:nvPr/>
        </p:nvSpPr>
        <p:spPr>
          <a:xfrm>
            <a:off x="269652" y="1736662"/>
            <a:ext cx="11839307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2F2F2"/>
                </a:solidFill>
              </a:defRPr>
            </a:lvl1pPr>
          </a:lstStyle>
          <a:p>
            <a:pPr/>
            <a:r>
              <a:t>2. Every citizen should listen to the views of the different parties and candidates and then make his or her own decision on whom to support. </a:t>
            </a:r>
          </a:p>
        </p:txBody>
      </p:sp>
      <p:sp>
        <p:nvSpPr>
          <p:cNvPr id="171" name="Rectangle 5"/>
          <p:cNvSpPr txBox="1"/>
          <p:nvPr/>
        </p:nvSpPr>
        <p:spPr>
          <a:xfrm>
            <a:off x="269652" y="1107382"/>
            <a:ext cx="9345574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1. People must be 18 or over in order to take part in an election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2" name="Rectangle 7"/>
          <p:cNvSpPr txBox="1"/>
          <p:nvPr/>
        </p:nvSpPr>
        <p:spPr>
          <a:xfrm>
            <a:off x="269652" y="2738993"/>
            <a:ext cx="11584270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D9D9D9"/>
                </a:solidFill>
              </a:defRPr>
            </a:pPr>
            <a:r>
              <a:t>3. Each person (voter) </a:t>
            </a:r>
            <a:r>
              <a:rPr b="1"/>
              <a:t>votes </a:t>
            </a:r>
            <a:r>
              <a:t>(‘casts a ballot’) for the candidate of his or her choice. S/he does this by putting a cross beside the person’s name on the ballot paper.  </a:t>
            </a:r>
          </a:p>
        </p:txBody>
      </p:sp>
      <p:sp>
        <p:nvSpPr>
          <p:cNvPr id="173" name="Rectangle 8"/>
          <p:cNvSpPr txBox="1"/>
          <p:nvPr/>
        </p:nvSpPr>
        <p:spPr>
          <a:xfrm>
            <a:off x="269652" y="4172212"/>
            <a:ext cx="8536270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A6A6A6"/>
                </a:solidFill>
              </a:defRPr>
            </a:lvl1pPr>
          </a:lstStyle>
          <a:p>
            <a:pPr/>
            <a:r>
              <a:t>4. People cast their ballots in a booth so that no one can see who they are voting for. This is called a ‘secret ballot’.</a:t>
            </a:r>
          </a:p>
        </p:txBody>
      </p:sp>
      <p:sp>
        <p:nvSpPr>
          <p:cNvPr id="174" name="Rectangle 9"/>
          <p:cNvSpPr txBox="1"/>
          <p:nvPr/>
        </p:nvSpPr>
        <p:spPr>
          <a:xfrm>
            <a:off x="269653" y="5209132"/>
            <a:ext cx="8330994" cy="130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808080"/>
                </a:solidFill>
              </a:defRPr>
            </a:pPr>
            <a:r>
              <a:t>5. At the end of the election day, the votes are added up </a:t>
            </a:r>
          </a:p>
          <a:p>
            <a:pPr>
              <a:defRPr sz="2800">
                <a:solidFill>
                  <a:srgbClr val="808080"/>
                </a:solidFill>
              </a:defRPr>
            </a:pPr>
            <a:r>
              <a:t>           and the candidate with the highest number of   </a:t>
            </a:r>
          </a:p>
          <a:p>
            <a:pPr>
              <a:defRPr sz="2800">
                <a:solidFill>
                  <a:srgbClr val="808080"/>
                </a:solidFill>
              </a:defRPr>
            </a:pPr>
            <a:r>
              <a:t>           votes (the </a:t>
            </a:r>
            <a:r>
              <a:rPr b="1"/>
              <a:t>majority</a:t>
            </a:r>
            <a:r>
              <a:t>) is declared the winner.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whole" bldLvl="1" animBg="1" rev="0" advAuto="0" spid="173" grpId="5"/>
      <p:bldP build="whole" bldLvl="1" animBg="1" rev="0" advAuto="0" spid="172" grpId="4"/>
      <p:bldP build="whole" bldLvl="1" animBg="1" rev="0" advAuto="0" spid="174" grpId="6"/>
      <p:bldP build="whole" bldLvl="1" animBg="1" rev="0" advAuto="0" spid="169" grpId="1"/>
      <p:bldP build="whole" bldLvl="1" animBg="1" rev="0" advAuto="0" spid="17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