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5" name="Shape 14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gradFill flip="none" rotWithShape="1">
          <a:gsLst>
            <a:gs pos="0">
              <a:srgbClr val="FFFFFF"/>
            </a:gs>
            <a:gs pos="100000">
              <a:schemeClr val="accent1"/>
            </a:gs>
          </a:gsLst>
          <a:lin ang="16000635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3890871" y="516324"/>
            <a:ext cx="4884393" cy="1130303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874016" y="2336800"/>
            <a:ext cx="11256768" cy="152318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3700"/>
            </a:lvl1pPr>
            <a:lvl2pPr marL="0" indent="0">
              <a:spcBef>
                <a:spcPts val="0"/>
              </a:spcBef>
              <a:buSzTx/>
              <a:buNone/>
              <a:defRPr sz="3700"/>
            </a:lvl2pPr>
            <a:lvl3pPr marL="0" indent="0">
              <a:spcBef>
                <a:spcPts val="0"/>
              </a:spcBef>
              <a:buSzTx/>
              <a:buNone/>
              <a:defRPr sz="3700"/>
            </a:lvl3pPr>
            <a:lvl4pPr marL="0" indent="0">
              <a:spcBef>
                <a:spcPts val="0"/>
              </a:spcBef>
              <a:buSzTx/>
              <a:buNone/>
              <a:defRPr sz="3700"/>
            </a:lvl4pPr>
            <a:lvl5pPr marL="0" indent="0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" name="HH V3 copy.jpg.png" descr="HH V3 copy.jp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88678" y="90608"/>
            <a:ext cx="1919582" cy="198173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“Type a quote here.”"/>
          <p:cNvSpPr txBox="1"/>
          <p:nvPr>
            <p:ph type="body" sz="quarter" idx="21"/>
          </p:nvPr>
        </p:nvSpPr>
        <p:spPr>
          <a:xfrm>
            <a:off x="1270000" y="4267112"/>
            <a:ext cx="10464800" cy="60977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Image"/>
          <p:cNvSpPr/>
          <p:nvPr>
            <p:ph type="pic" idx="21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bg>
      <p:bgPr>
        <a:gradFill flip="none" rotWithShape="1">
          <a:gsLst>
            <a:gs pos="0">
              <a:srgbClr val="FFFFFF"/>
            </a:gs>
            <a:gs pos="100000">
              <a:schemeClr val="accent1"/>
            </a:gs>
          </a:gsLst>
          <a:lin ang="16000635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/>
          <p:nvPr>
            <p:ph type="title"/>
          </p:nvPr>
        </p:nvSpPr>
        <p:spPr>
          <a:xfrm>
            <a:off x="3890871" y="516325"/>
            <a:ext cx="4884391" cy="1130301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36" name="Body Level One…"/>
          <p:cNvSpPr txBox="1"/>
          <p:nvPr>
            <p:ph type="body" sz="quarter" idx="1"/>
          </p:nvPr>
        </p:nvSpPr>
        <p:spPr>
          <a:xfrm>
            <a:off x="874017" y="2336800"/>
            <a:ext cx="11256766" cy="1523179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3700"/>
            </a:lvl1pPr>
            <a:lvl2pPr marL="0" indent="0">
              <a:spcBef>
                <a:spcPts val="0"/>
              </a:spcBef>
              <a:buSzTx/>
              <a:buNone/>
              <a:defRPr sz="3700"/>
            </a:lvl2pPr>
            <a:lvl3pPr marL="0" indent="0">
              <a:spcBef>
                <a:spcPts val="0"/>
              </a:spcBef>
              <a:buSzTx/>
              <a:buNone/>
              <a:defRPr sz="3700"/>
            </a:lvl3pPr>
            <a:lvl4pPr marL="0" indent="0">
              <a:spcBef>
                <a:spcPts val="0"/>
              </a:spcBef>
              <a:buSzTx/>
              <a:buNone/>
              <a:defRPr sz="3700"/>
            </a:lvl4pPr>
            <a:lvl5pPr marL="0" indent="0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7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88679" y="90610"/>
            <a:ext cx="1919580" cy="1981731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/>
          <p:nvPr>
            <p:ph type="pic" idx="21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mage"/>
          <p:cNvSpPr/>
          <p:nvPr>
            <p:ph type="pic" sz="half" idx="21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Image"/>
          <p:cNvSpPr/>
          <p:nvPr>
            <p:ph type="pic" sz="half" idx="21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Image"/>
          <p:cNvSpPr/>
          <p:nvPr>
            <p:ph type="pic" sz="quarter" idx="21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quarter" idx="22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Image"/>
          <p:cNvSpPr/>
          <p:nvPr>
            <p:ph type="pic" sz="half" idx="23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video" Target="https://www.youtube.com/embed/ulShj4keKNw?feature=oembed" TargetMode="External"/><Relationship Id="rId3" Type="http://schemas.openxmlformats.org/officeDocument/2006/relationships/image" Target="../media/image1.jpeg"/><Relationship Id="rId4" Type="http://schemas.openxmlformats.org/officeDocument/2006/relationships/hyperlink" Target="https://www.youtube.com/watch?v=ulShj4keKNw" TargetMode="Externa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HH V3 copy.jpg.png" descr="HH V3 copy.jp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1157" y="948264"/>
            <a:ext cx="6442486" cy="66510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Are these people ambitious?"/>
          <p:cNvSpPr txBox="1"/>
          <p:nvPr>
            <p:ph type="ctrTitle"/>
          </p:nvPr>
        </p:nvSpPr>
        <p:spPr>
          <a:xfrm>
            <a:off x="353993" y="1944526"/>
            <a:ext cx="6910108" cy="688713"/>
          </a:xfrm>
          <a:prstGeom prst="rect">
            <a:avLst/>
          </a:prstGeom>
        </p:spPr>
        <p:txBody>
          <a:bodyPr/>
          <a:lstStyle>
            <a:lvl1pPr defTabSz="245363">
              <a:defRPr sz="3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Are these people ambitious?</a:t>
            </a:r>
          </a:p>
        </p:txBody>
      </p:sp>
      <p:sp>
        <p:nvSpPr>
          <p:cNvPr id="191" name="Success is the accomplishment of an aim or purpose"/>
          <p:cNvSpPr txBox="1"/>
          <p:nvPr/>
        </p:nvSpPr>
        <p:spPr>
          <a:xfrm>
            <a:off x="1097580" y="2880222"/>
            <a:ext cx="6235899" cy="558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are they striving to achieve?</a:t>
            </a:r>
          </a:p>
        </p:txBody>
      </p:sp>
      <p:sp>
        <p:nvSpPr>
          <p:cNvPr id="192" name="A desire and determination to achieve SUCCESS"/>
          <p:cNvSpPr txBox="1"/>
          <p:nvPr/>
        </p:nvSpPr>
        <p:spPr>
          <a:xfrm>
            <a:off x="4805617" y="877004"/>
            <a:ext cx="5825429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spcBef>
                <a:spcPts val="1000"/>
              </a:spcBef>
              <a:defRPr sz="21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 </a:t>
            </a:r>
            <a:r>
              <a:rPr>
                <a:solidFill>
                  <a:srgbClr val="FF0003"/>
                </a:solidFill>
              </a:rPr>
              <a:t>desire and determination</a:t>
            </a:r>
            <a:r>
              <a:t> to achieve </a:t>
            </a:r>
            <a:r>
              <a:rPr b="1" u="sng"/>
              <a:t>SUCCESS</a:t>
            </a:r>
          </a:p>
        </p:txBody>
      </p:sp>
      <p:pic>
        <p:nvPicPr>
          <p:cNvPr id="19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54399" y="4155232"/>
            <a:ext cx="6096001" cy="3822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72441" y="3796294"/>
            <a:ext cx="3027051" cy="4540576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uccess is the accomplishment of an aim or purpose"/>
          <p:cNvSpPr txBox="1"/>
          <p:nvPr/>
        </p:nvSpPr>
        <p:spPr>
          <a:xfrm>
            <a:off x="7761845" y="8694737"/>
            <a:ext cx="3570289" cy="558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Why be ambitious?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xit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xit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8" presetID="15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2" grpId="2"/>
      <p:bldP build="whole" bldLvl="1" animBg="1" rev="0" advAuto="0" spid="193" grpId="3"/>
      <p:bldP build="whole" bldLvl="1" animBg="1" rev="0" advAuto="0" spid="193" grpId="4"/>
      <p:bldP build="whole" bldLvl="1" animBg="1" rev="0" advAuto="0" spid="191" grpId="1"/>
      <p:bldP build="whole" bldLvl="1" animBg="1" rev="0" advAuto="0" spid="195" grpId="7"/>
      <p:bldP build="whole" bldLvl="1" animBg="1" rev="0" advAuto="0" spid="194" grpId="5"/>
      <p:bldP build="whole" bldLvl="1" animBg="1" rev="0" advAuto="0" spid="194" grpId="6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Habits of ambitious people"/>
          <p:cNvSpPr txBox="1"/>
          <p:nvPr>
            <p:ph type="ctrTitle"/>
          </p:nvPr>
        </p:nvSpPr>
        <p:spPr>
          <a:xfrm>
            <a:off x="3047346" y="1077056"/>
            <a:ext cx="6910108" cy="688713"/>
          </a:xfrm>
          <a:prstGeom prst="rect">
            <a:avLst/>
          </a:prstGeom>
        </p:spPr>
        <p:txBody>
          <a:bodyPr/>
          <a:lstStyle>
            <a:lvl1pPr defTabSz="245363">
              <a:defRPr sz="3300"/>
            </a:lvl1pPr>
          </a:lstStyle>
          <a:p>
            <a:pPr/>
            <a:r>
              <a:t>Habits of ambitious people</a:t>
            </a:r>
          </a:p>
        </p:txBody>
      </p:sp>
      <p:sp>
        <p:nvSpPr>
          <p:cNvPr id="198" name="1. They regularly set goals"/>
          <p:cNvSpPr txBox="1"/>
          <p:nvPr/>
        </p:nvSpPr>
        <p:spPr>
          <a:xfrm>
            <a:off x="864179" y="2719772"/>
            <a:ext cx="3560847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23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1. They regularly set goals</a:t>
            </a:r>
          </a:p>
        </p:txBody>
      </p:sp>
      <p:sp>
        <p:nvSpPr>
          <p:cNvPr id="199" name="2. They are willing to take risks"/>
          <p:cNvSpPr txBox="1"/>
          <p:nvPr/>
        </p:nvSpPr>
        <p:spPr>
          <a:xfrm>
            <a:off x="890328" y="3925072"/>
            <a:ext cx="4237755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23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2. They are willing to take risks</a:t>
            </a:r>
          </a:p>
        </p:txBody>
      </p:sp>
      <p:sp>
        <p:nvSpPr>
          <p:cNvPr id="200" name="3. They expose themselves to new ways of thinking"/>
          <p:cNvSpPr txBox="1"/>
          <p:nvPr/>
        </p:nvSpPr>
        <p:spPr>
          <a:xfrm>
            <a:off x="878002" y="5035182"/>
            <a:ext cx="6821871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23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3. They expose themselves to new ways of thinking</a:t>
            </a:r>
          </a:p>
        </p:txBody>
      </p:sp>
      <p:sp>
        <p:nvSpPr>
          <p:cNvPr id="201" name="4. They are focussed on getting things done"/>
          <p:cNvSpPr txBox="1"/>
          <p:nvPr/>
        </p:nvSpPr>
        <p:spPr>
          <a:xfrm>
            <a:off x="903402" y="6145291"/>
            <a:ext cx="5826620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23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4. They are focussed on getting things done</a:t>
            </a:r>
          </a:p>
        </p:txBody>
      </p:sp>
      <p:sp>
        <p:nvSpPr>
          <p:cNvPr id="202" name="5. They don’t compete with other people"/>
          <p:cNvSpPr txBox="1"/>
          <p:nvPr/>
        </p:nvSpPr>
        <p:spPr>
          <a:xfrm>
            <a:off x="942626" y="7255400"/>
            <a:ext cx="5531096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23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5. They don’t compete with other people</a:t>
            </a:r>
          </a:p>
        </p:txBody>
      </p:sp>
      <p:sp>
        <p:nvSpPr>
          <p:cNvPr id="203" name="6. They surround themselves with other ambitious people"/>
          <p:cNvSpPr txBox="1"/>
          <p:nvPr/>
        </p:nvSpPr>
        <p:spPr>
          <a:xfrm>
            <a:off x="968775" y="8365510"/>
            <a:ext cx="7656666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23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6. They surround themselves with other ambitious people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2" grpId="5"/>
      <p:bldP build="whole" bldLvl="1" animBg="1" rev="0" advAuto="0" spid="203" grpId="6"/>
      <p:bldP build="whole" bldLvl="1" animBg="1" rev="0" advAuto="0" spid="201" grpId="4"/>
      <p:bldP build="whole" bldLvl="1" animBg="1" rev="0" advAuto="0" spid="198" grpId="1"/>
      <p:bldP build="whole" bldLvl="1" animBg="1" rev="0" advAuto="0" spid="199" grpId="2"/>
      <p:bldP build="whole" bldLvl="1" animBg="1" rev="0" advAuto="0" spid="200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It’s important to show gratitude to people as a gesture of appreciation"/>
          <p:cNvSpPr txBox="1"/>
          <p:nvPr/>
        </p:nvSpPr>
        <p:spPr>
          <a:xfrm>
            <a:off x="4031841" y="963081"/>
            <a:ext cx="433151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So what’s important?</a:t>
            </a:r>
          </a:p>
        </p:txBody>
      </p:sp>
      <p:sp>
        <p:nvSpPr>
          <p:cNvPr id="206" name="Equally, you should help others and be appreciative of any gratitude you receive"/>
          <p:cNvSpPr txBox="1"/>
          <p:nvPr/>
        </p:nvSpPr>
        <p:spPr>
          <a:xfrm>
            <a:off x="1529061" y="3390150"/>
            <a:ext cx="8602582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That you have something to aim for to achieve success</a:t>
            </a:r>
          </a:p>
        </p:txBody>
      </p:sp>
      <p:sp>
        <p:nvSpPr>
          <p:cNvPr id="207" name="Arrow"/>
          <p:cNvSpPr/>
          <p:nvPr/>
        </p:nvSpPr>
        <p:spPr>
          <a:xfrm rot="16200000">
            <a:off x="5476842" y="1923552"/>
            <a:ext cx="1441517" cy="13175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345" y="14256"/>
                </a:moveTo>
                <a:lnTo>
                  <a:pt x="13345" y="21600"/>
                </a:lnTo>
                <a:lnTo>
                  <a:pt x="0" y="10800"/>
                </a:lnTo>
                <a:lnTo>
                  <a:pt x="13345" y="0"/>
                </a:lnTo>
                <a:lnTo>
                  <a:pt x="13345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rgbClr val="971413"/>
            </a:solidFill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208" name="Equally, you should help others and be appreciative of any gratitude you receive"/>
          <p:cNvSpPr txBox="1"/>
          <p:nvPr/>
        </p:nvSpPr>
        <p:spPr>
          <a:xfrm>
            <a:off x="812550" y="7186084"/>
            <a:ext cx="8160111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That you practice building your ambitious mindset</a:t>
            </a:r>
          </a:p>
        </p:txBody>
      </p:sp>
      <p:sp>
        <p:nvSpPr>
          <p:cNvPr id="209" name="Arrow"/>
          <p:cNvSpPr/>
          <p:nvPr/>
        </p:nvSpPr>
        <p:spPr>
          <a:xfrm rot="16200000">
            <a:off x="3927440" y="5047752"/>
            <a:ext cx="1441518" cy="13175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345" y="14256"/>
                </a:moveTo>
                <a:lnTo>
                  <a:pt x="13345" y="21600"/>
                </a:lnTo>
                <a:lnTo>
                  <a:pt x="0" y="10800"/>
                </a:lnTo>
                <a:lnTo>
                  <a:pt x="13345" y="0"/>
                </a:lnTo>
                <a:lnTo>
                  <a:pt x="13345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rgbClr val="971413"/>
            </a:solidFill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210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47199" y="6775449"/>
            <a:ext cx="2408306" cy="22860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5" grpId="1"/>
      <p:bldP build="whole" bldLvl="1" animBg="1" rev="0" advAuto="0" spid="207" grpId="2"/>
      <p:bldP build="whole" bldLvl="1" animBg="1" rev="0" advAuto="0" spid="209" grpId="5"/>
      <p:bldP build="whole" bldLvl="1" animBg="1" rev="0" advAuto="0" spid="210" grpId="6"/>
      <p:bldP build="whole" bldLvl="1" animBg="1" rev="0" advAuto="0" spid="208" grpId="4"/>
      <p:bldP build="whole" bldLvl="1" animBg="1" rev="0" advAuto="0" spid="206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onfidence"/>
          <p:cNvSpPr txBox="1"/>
          <p:nvPr>
            <p:ph type="ctrTitle"/>
          </p:nvPr>
        </p:nvSpPr>
        <p:spPr>
          <a:xfrm>
            <a:off x="2680039" y="1566397"/>
            <a:ext cx="7644722" cy="1339390"/>
          </a:xfrm>
          <a:prstGeom prst="rect">
            <a:avLst/>
          </a:prstGeom>
        </p:spPr>
        <p:txBody>
          <a:bodyPr/>
          <a:lstStyle>
            <a:lvl1pPr defTabSz="373886">
              <a:defRPr sz="5100"/>
            </a:lvl1pPr>
          </a:lstStyle>
          <a:p>
            <a:pPr/>
            <a:r>
              <a:t>Aspiration</a:t>
            </a:r>
          </a:p>
        </p:txBody>
      </p:sp>
      <p:pic>
        <p:nvPicPr>
          <p:cNvPr id="15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3815" y="3572615"/>
            <a:ext cx="7337170" cy="41271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L.O’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000"/>
            </a:lvl1pPr>
          </a:lstStyle>
          <a:p>
            <a:pPr/>
            <a:r>
              <a:t>Our aims:</a:t>
            </a:r>
          </a:p>
        </p:txBody>
      </p:sp>
      <p:sp>
        <p:nvSpPr>
          <p:cNvPr id="153" name="-To understand the different ways of showing confidence and how we can help others to become more confident"/>
          <p:cNvSpPr txBox="1"/>
          <p:nvPr>
            <p:ph type="subTitle" sz="quarter" idx="1"/>
          </p:nvPr>
        </p:nvSpPr>
        <p:spPr>
          <a:xfrm>
            <a:off x="874017" y="2658533"/>
            <a:ext cx="11256766" cy="1130303"/>
          </a:xfrm>
          <a:prstGeom prst="rect">
            <a:avLst/>
          </a:prstGeom>
        </p:spPr>
        <p:txBody>
          <a:bodyPr/>
          <a:lstStyle>
            <a:lvl1pPr defTabSz="537462">
              <a:lnSpc>
                <a:spcPct val="90000"/>
              </a:lnSpc>
              <a:defRPr sz="3400"/>
            </a:lvl1pPr>
          </a:lstStyle>
          <a:p>
            <a:pPr/>
            <a:r>
              <a:t>- I can understand what success means and how it feels to be successful</a:t>
            </a:r>
          </a:p>
        </p:txBody>
      </p:sp>
      <p:sp>
        <p:nvSpPr>
          <p:cNvPr id="154" name="-To understand what over-confidence is and why it should be avoided"/>
          <p:cNvSpPr txBox="1"/>
          <p:nvPr/>
        </p:nvSpPr>
        <p:spPr>
          <a:xfrm>
            <a:off x="874017" y="4800742"/>
            <a:ext cx="11256766" cy="113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537462">
              <a:defRPr sz="3400"/>
            </a:lvl1pPr>
          </a:lstStyle>
          <a:p>
            <a:pPr/>
            <a:r>
              <a:t>- I can discuss why certain role models are ambitious and why being ambitious will help me </a:t>
            </a:r>
          </a:p>
        </p:txBody>
      </p:sp>
      <p:sp>
        <p:nvSpPr>
          <p:cNvPr id="155" name="-To think about the different things we are confident in and not confident in"/>
          <p:cNvSpPr txBox="1"/>
          <p:nvPr/>
        </p:nvSpPr>
        <p:spPr>
          <a:xfrm>
            <a:off x="874017" y="6942948"/>
            <a:ext cx="11256766" cy="113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537462">
              <a:defRPr sz="3400"/>
            </a:lvl1pPr>
          </a:lstStyle>
          <a:p>
            <a:pPr/>
            <a:r>
              <a:t>- I can demonstrate aspiration during physical activity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34749" y="2864719"/>
            <a:ext cx="3427204" cy="4257396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WHAT IS SUCCESS?"/>
          <p:cNvSpPr txBox="1"/>
          <p:nvPr/>
        </p:nvSpPr>
        <p:spPr>
          <a:xfrm>
            <a:off x="4634749" y="1414702"/>
            <a:ext cx="3427204" cy="655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324113">
              <a:defRPr sz="3285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What is ambition?</a:t>
            </a:r>
          </a:p>
        </p:txBody>
      </p:sp>
      <p:sp>
        <p:nvSpPr>
          <p:cNvPr id="159" name="A desire and determination to achieve SUCCESS"/>
          <p:cNvSpPr txBox="1"/>
          <p:nvPr/>
        </p:nvSpPr>
        <p:spPr>
          <a:xfrm>
            <a:off x="3589685" y="7916490"/>
            <a:ext cx="5825429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spcBef>
                <a:spcPts val="1000"/>
              </a:spcBef>
              <a:defRPr sz="21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 </a:t>
            </a:r>
            <a:r>
              <a:rPr>
                <a:solidFill>
                  <a:srgbClr val="FF0003"/>
                </a:solidFill>
              </a:rPr>
              <a:t>desire and determination</a:t>
            </a:r>
            <a:r>
              <a:t> to achieve </a:t>
            </a:r>
            <a:r>
              <a:rPr b="1" u="sng"/>
              <a:t>SUCCESS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" grpId="1"/>
      <p:bldP build="whole" bldLvl="1" animBg="1" rev="0" advAuto="0" spid="159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HOW CAN WE SHOW CONFIDENCE?"/>
          <p:cNvSpPr txBox="1"/>
          <p:nvPr>
            <p:ph type="ctrTitle"/>
          </p:nvPr>
        </p:nvSpPr>
        <p:spPr>
          <a:xfrm>
            <a:off x="3047346" y="946311"/>
            <a:ext cx="6910108" cy="688713"/>
          </a:xfrm>
          <a:prstGeom prst="rect">
            <a:avLst/>
          </a:prstGeom>
        </p:spPr>
        <p:txBody>
          <a:bodyPr/>
          <a:lstStyle>
            <a:lvl1pPr defTabSz="245363">
              <a:defRPr sz="3300"/>
            </a:lvl1pPr>
          </a:lstStyle>
          <a:p>
            <a:pPr/>
            <a:r>
              <a:t>What is success?</a:t>
            </a:r>
          </a:p>
        </p:txBody>
      </p:sp>
      <p:pic>
        <p:nvPicPr>
          <p:cNvPr id="162" name="What’s Your Definition of Success? | The Success Series" descr="What’s Your Definition of Success? | The Success Series"/>
          <p:cNvPicPr>
            <a:picLocks noChangeAspect="0"/>
          </p:cNvPicPr>
          <p:nvPr>
            <a:videoFile xmlns:mc="http://schemas.openxmlformats.org/markup-compatibility/2006" xmlns:aiw="http://developer.apple.com/namespaces/iwork" r:link="rId2" mc:Ignorable="aiw" aiw:title="What’s Your Definition of Success? | The Success Series" aiw:author="SoulPancake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2207466" y="2331138"/>
            <a:ext cx="8167986" cy="4594492"/>
          </a:xfrm>
          <a:prstGeom prst="rect">
            <a:avLst/>
          </a:prstGeom>
        </p:spPr>
      </p:pic>
      <p:sp>
        <p:nvSpPr>
          <p:cNvPr id="163" name="https://www.youtube.com/watch?v=ulShj4keKNw"/>
          <p:cNvSpPr txBox="1"/>
          <p:nvPr/>
        </p:nvSpPr>
        <p:spPr>
          <a:xfrm>
            <a:off x="3669144" y="7072214"/>
            <a:ext cx="5244630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1800" u="sng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latin typeface="Trebuchet MS"/>
                <a:ea typeface="Trebuchet MS"/>
                <a:cs typeface="Trebuchet MS"/>
                <a:sym typeface="Trebuchet MS"/>
                <a:hlinkClick r:id="rId4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hlinkClick r:id="rId4" invalidUrl="" action="" tgtFrame="" tooltip="" history="1" highlightClick="0" endSnd="0"/>
              </a:rPr>
              <a:t>https://www.youtube.com/watch?v=ulShj4keKNw</a:t>
            </a:r>
          </a:p>
        </p:txBody>
      </p:sp>
      <p:sp>
        <p:nvSpPr>
          <p:cNvPr id="164" name="Success is the accomplishment of an aim or purpose"/>
          <p:cNvSpPr txBox="1"/>
          <p:nvPr/>
        </p:nvSpPr>
        <p:spPr>
          <a:xfrm>
            <a:off x="1633635" y="8092409"/>
            <a:ext cx="9737528" cy="558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b="1" sz="3200">
                <a:latin typeface="Arial"/>
                <a:ea typeface="Arial"/>
                <a:cs typeface="Arial"/>
                <a:sym typeface="Arial"/>
              </a:defRPr>
            </a:pPr>
            <a:r>
              <a:t>Success</a:t>
            </a:r>
            <a:r>
              <a:rPr b="0"/>
              <a:t> is the accomplishment of an aim or purpose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80000">
                <p:cTn id="13" fill="hold" display="0">
                  <p:stCondLst>
                    <p:cond delay="indefinite"/>
                  </p:stCondLst>
                </p:cTn>
                <p:tgtEl>
                  <p:spTgt spid="162"/>
                </p:tgtEl>
              </p:cMediaNode>
            </p:video>
            <p:seq concurrent="1" prevAc="none" nextAc="seek">
              <p:cTn id="14" evtFilter="cancelBubble" nodeType="interactiveSeq" restart="whenNotActive" fill="hold">
                <p:stCondLst>
                  <p:cond delay="0" evt="onClick">
                    <p:tgtEl>
                      <p:spTgt spid="162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62"/>
                  </p:tgtEl>
                </p:cond>
              </p:nextCondLst>
            </p:seq>
          </p:childTnLst>
        </p:cTn>
      </p:par>
    </p:tnLst>
    <p:bldLst>
      <p:bldP build="whole" bldLvl="1" animBg="1" rev="0" advAuto="0" spid="16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ASK 1"/>
          <p:cNvSpPr txBox="1"/>
          <p:nvPr>
            <p:ph type="ctrTitle"/>
          </p:nvPr>
        </p:nvSpPr>
        <p:spPr>
          <a:xfrm>
            <a:off x="4060204" y="3056325"/>
            <a:ext cx="4884394" cy="1130303"/>
          </a:xfrm>
          <a:prstGeom prst="rect">
            <a:avLst/>
          </a:prstGeom>
        </p:spPr>
        <p:txBody>
          <a:bodyPr/>
          <a:lstStyle>
            <a:lvl1pPr defTabSz="484886">
              <a:defRPr sz="6600"/>
            </a:lvl1pPr>
          </a:lstStyle>
          <a:p>
            <a:pPr/>
            <a:r>
              <a:t>TASK 1</a:t>
            </a:r>
          </a:p>
        </p:txBody>
      </p:sp>
      <p:sp>
        <p:nvSpPr>
          <p:cNvPr id="167" name="HAVE YOU EVER BEEN SUCCESSFUL?"/>
          <p:cNvSpPr txBox="1"/>
          <p:nvPr>
            <p:ph type="subTitle" sz="quarter" idx="1"/>
          </p:nvPr>
        </p:nvSpPr>
        <p:spPr>
          <a:xfrm>
            <a:off x="874017" y="4850877"/>
            <a:ext cx="11256766" cy="152318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CAN YOU DRAW?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0" presetID="1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6" grpId="1"/>
      <p:bldP build="whole" bldLvl="1" animBg="1" rev="0" advAuto="0" spid="167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"/>
          <p:cNvSpPr/>
          <p:nvPr/>
        </p:nvSpPr>
        <p:spPr>
          <a:xfrm>
            <a:off x="1898964" y="1455890"/>
            <a:ext cx="2019642" cy="1956333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70" name="Rectangle"/>
          <p:cNvSpPr/>
          <p:nvPr/>
        </p:nvSpPr>
        <p:spPr>
          <a:xfrm>
            <a:off x="3913089" y="1466254"/>
            <a:ext cx="2019641" cy="1956333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71" name="1."/>
          <p:cNvSpPr txBox="1"/>
          <p:nvPr/>
        </p:nvSpPr>
        <p:spPr>
          <a:xfrm>
            <a:off x="1321217" y="1050621"/>
            <a:ext cx="368504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1.</a:t>
            </a:r>
          </a:p>
        </p:txBody>
      </p:sp>
      <p:sp>
        <p:nvSpPr>
          <p:cNvPr id="172" name="2."/>
          <p:cNvSpPr txBox="1"/>
          <p:nvPr/>
        </p:nvSpPr>
        <p:spPr>
          <a:xfrm>
            <a:off x="1921360" y="5374545"/>
            <a:ext cx="368504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2.</a:t>
            </a:r>
          </a:p>
        </p:txBody>
      </p:sp>
      <p:sp>
        <p:nvSpPr>
          <p:cNvPr id="173" name="Rectangle"/>
          <p:cNvSpPr/>
          <p:nvPr/>
        </p:nvSpPr>
        <p:spPr>
          <a:xfrm>
            <a:off x="2629853" y="6865001"/>
            <a:ext cx="2019641" cy="1956333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74" name="Line"/>
          <p:cNvSpPr/>
          <p:nvPr/>
        </p:nvSpPr>
        <p:spPr>
          <a:xfrm flipV="1">
            <a:off x="2585692" y="5445269"/>
            <a:ext cx="1048858" cy="1413208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5" name="Line"/>
          <p:cNvSpPr/>
          <p:nvPr/>
        </p:nvSpPr>
        <p:spPr>
          <a:xfrm flipH="1" flipV="1">
            <a:off x="3656084" y="5407629"/>
            <a:ext cx="1017789" cy="1488489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6" name="Line"/>
          <p:cNvSpPr/>
          <p:nvPr/>
        </p:nvSpPr>
        <p:spPr>
          <a:xfrm flipV="1">
            <a:off x="2694102" y="6905871"/>
            <a:ext cx="1891143" cy="1891144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7" name="Line"/>
          <p:cNvSpPr/>
          <p:nvPr/>
        </p:nvSpPr>
        <p:spPr>
          <a:xfrm flipH="1" flipV="1">
            <a:off x="2601227" y="6881306"/>
            <a:ext cx="2076893" cy="1923723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8" name="3."/>
          <p:cNvSpPr txBox="1"/>
          <p:nvPr/>
        </p:nvSpPr>
        <p:spPr>
          <a:xfrm>
            <a:off x="7578887" y="5374545"/>
            <a:ext cx="368504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3.</a:t>
            </a:r>
          </a:p>
        </p:txBody>
      </p:sp>
      <p:sp>
        <p:nvSpPr>
          <p:cNvPr id="179" name="Oval"/>
          <p:cNvSpPr/>
          <p:nvPr/>
        </p:nvSpPr>
        <p:spPr>
          <a:xfrm>
            <a:off x="8181591" y="5902010"/>
            <a:ext cx="2699160" cy="2734859"/>
          </a:xfrm>
          <a:prstGeom prst="ellips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80" name="."/>
          <p:cNvSpPr txBox="1"/>
          <p:nvPr/>
        </p:nvSpPr>
        <p:spPr>
          <a:xfrm>
            <a:off x="9364572" y="6537495"/>
            <a:ext cx="333198" cy="1019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200"/>
            </a:lvl1pPr>
          </a:lstStyle>
          <a:p>
            <a:pPr/>
            <a:r>
              <a:t>.</a:t>
            </a:r>
          </a:p>
        </p:txBody>
      </p:sp>
      <p:sp>
        <p:nvSpPr>
          <p:cNvPr id="181" name="Can you draw the shapes without lifting your pen off the paper?"/>
          <p:cNvSpPr/>
          <p:nvPr/>
        </p:nvSpPr>
        <p:spPr>
          <a:xfrm>
            <a:off x="7763581" y="1156642"/>
            <a:ext cx="3043898" cy="2920916"/>
          </a:xfrm>
          <a:prstGeom prst="roundRect">
            <a:avLst>
              <a:gd name="adj" fmla="val 13648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Can you draw the shapes without lifting your pen off the paper?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What did it feel like when you were successful?"/>
          <p:cNvSpPr txBox="1"/>
          <p:nvPr/>
        </p:nvSpPr>
        <p:spPr>
          <a:xfrm>
            <a:off x="2181856" y="2183945"/>
            <a:ext cx="8144257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What did it feel like when you were successful?</a:t>
            </a:r>
          </a:p>
        </p:txBody>
      </p:sp>
      <p:sp>
        <p:nvSpPr>
          <p:cNvPr id="184" name="What would have happened if you gave up or didn’t want to do it?"/>
          <p:cNvSpPr txBox="1"/>
          <p:nvPr/>
        </p:nvSpPr>
        <p:spPr>
          <a:xfrm>
            <a:off x="827595" y="4716659"/>
            <a:ext cx="11349610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What would have happened if you gave up or didn’t want to do it?</a:t>
            </a:r>
          </a:p>
        </p:txBody>
      </p:sp>
      <p:sp>
        <p:nvSpPr>
          <p:cNvPr id="185" name="Why are people ambitious?"/>
          <p:cNvSpPr txBox="1"/>
          <p:nvPr/>
        </p:nvSpPr>
        <p:spPr>
          <a:xfrm>
            <a:off x="4018649" y="7249373"/>
            <a:ext cx="4758310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Why are people ambitious?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1"/>
      <p:bldP build="whole" bldLvl="1" animBg="1" rev="0" advAuto="0" spid="184" grpId="2"/>
      <p:bldP build="whole" bldLvl="1" animBg="1" rev="0" advAuto="0" spid="185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ASK 2"/>
          <p:cNvSpPr txBox="1"/>
          <p:nvPr>
            <p:ph type="ctrTitle"/>
          </p:nvPr>
        </p:nvSpPr>
        <p:spPr>
          <a:xfrm>
            <a:off x="4060203" y="3521040"/>
            <a:ext cx="4884394" cy="1130303"/>
          </a:xfrm>
          <a:prstGeom prst="rect">
            <a:avLst/>
          </a:prstGeom>
        </p:spPr>
        <p:txBody>
          <a:bodyPr/>
          <a:lstStyle>
            <a:lvl1pPr defTabSz="484886">
              <a:defRPr sz="6600"/>
            </a:lvl1pPr>
          </a:lstStyle>
          <a:p>
            <a:pPr/>
            <a:r>
              <a:t>TASK 2</a:t>
            </a:r>
          </a:p>
        </p:txBody>
      </p:sp>
      <p:sp>
        <p:nvSpPr>
          <p:cNvPr id="188" name="HAVE YOU EVER FAILED AT SOMETHING?"/>
          <p:cNvSpPr txBox="1"/>
          <p:nvPr>
            <p:ph type="subTitle" sz="quarter" idx="1"/>
          </p:nvPr>
        </p:nvSpPr>
        <p:spPr>
          <a:xfrm>
            <a:off x="3910630" y="5048039"/>
            <a:ext cx="5183540" cy="875463"/>
          </a:xfrm>
          <a:prstGeom prst="rect">
            <a:avLst/>
          </a:prstGeom>
        </p:spPr>
        <p:txBody>
          <a:bodyPr/>
          <a:lstStyle/>
          <a:p>
            <a:pPr/>
            <a:r>
              <a:t>ARE THEY AMBITIOUS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0" presetID="1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" grpId="2"/>
      <p:bldP build="whole" bldLvl="1" animBg="1" rev="0" advAuto="0" spid="187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