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" name="Shape 1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gradFill flip="none" rotWithShape="1">
          <a:gsLst>
            <a:gs pos="0">
              <a:srgbClr val="FFFFFF"/>
            </a:gs>
            <a:gs pos="100000">
              <a:schemeClr val="accent1"/>
            </a:gs>
          </a:gsLst>
          <a:lin ang="16000635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890871" y="516324"/>
            <a:ext cx="4884393" cy="113030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874016" y="2336800"/>
            <a:ext cx="11256768" cy="152318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700"/>
            </a:lvl1pPr>
            <a:lvl2pPr marL="0" indent="0">
              <a:spcBef>
                <a:spcPts val="0"/>
              </a:spcBef>
              <a:buSzTx/>
              <a:buNone/>
              <a:defRPr sz="3700"/>
            </a:lvl2pPr>
            <a:lvl3pPr marL="0" indent="0">
              <a:spcBef>
                <a:spcPts val="0"/>
              </a:spcBef>
              <a:buSzTx/>
              <a:buNone/>
              <a:defRPr sz="3700"/>
            </a:lvl3pPr>
            <a:lvl4pPr marL="0" indent="0">
              <a:spcBef>
                <a:spcPts val="0"/>
              </a:spcBef>
              <a:buSzTx/>
              <a:buNone/>
              <a:defRPr sz="3700"/>
            </a:lvl4pPr>
            <a:lvl5pPr marL="0" indent="0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" name="HH V3 copy.jpg.png" descr="HH V3 copy.jp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8678" y="90608"/>
            <a:ext cx="1919582" cy="198173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  <a:lvl2pPr marL="777875" indent="-333375" algn="ctr">
              <a:spcBef>
                <a:spcPts val="0"/>
              </a:spcBef>
              <a:defRPr i="1" sz="2400"/>
            </a:lvl2pPr>
            <a:lvl3pPr marL="1222375" indent="-333375" algn="ctr">
              <a:spcBef>
                <a:spcPts val="0"/>
              </a:spcBef>
              <a:defRPr i="1" sz="2400"/>
            </a:lvl3pPr>
            <a:lvl4pPr marL="1666875" indent="-333375" algn="ctr">
              <a:spcBef>
                <a:spcPts val="0"/>
              </a:spcBef>
              <a:defRPr i="1" sz="2400"/>
            </a:lvl4pPr>
            <a:lvl5pPr marL="2111375" indent="-333375" algn="ctr">
              <a:spcBef>
                <a:spcPts val="0"/>
              </a:spcBef>
              <a:defRPr i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“Type a quote here.”"/>
          <p:cNvSpPr txBox="1"/>
          <p:nvPr>
            <p:ph type="body" sz="quarter" idx="21"/>
          </p:nvPr>
        </p:nvSpPr>
        <p:spPr>
          <a:xfrm>
            <a:off x="1270000" y="4267112"/>
            <a:ext cx="10464800" cy="60977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/>
          <p:nvPr>
            <p:ph type="pic" idx="21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gradFill flip="none" rotWithShape="1">
          <a:gsLst>
            <a:gs pos="0">
              <a:srgbClr val="FFFFFF"/>
            </a:gs>
            <a:gs pos="100000">
              <a:schemeClr val="accent1"/>
            </a:gs>
          </a:gsLst>
          <a:lin ang="16000635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3890871" y="516325"/>
            <a:ext cx="4884391" cy="113030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sz="quarter" idx="1"/>
          </p:nvPr>
        </p:nvSpPr>
        <p:spPr>
          <a:xfrm>
            <a:off x="874017" y="2336800"/>
            <a:ext cx="11256766" cy="1523179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700"/>
            </a:lvl1pPr>
            <a:lvl2pPr marL="0" indent="0">
              <a:spcBef>
                <a:spcPts val="0"/>
              </a:spcBef>
              <a:buSzTx/>
              <a:buNone/>
              <a:defRPr sz="3700"/>
            </a:lvl2pPr>
            <a:lvl3pPr marL="0" indent="0">
              <a:spcBef>
                <a:spcPts val="0"/>
              </a:spcBef>
              <a:buSzTx/>
              <a:buNone/>
              <a:defRPr sz="3700"/>
            </a:lvl3pPr>
            <a:lvl4pPr marL="0" indent="0">
              <a:spcBef>
                <a:spcPts val="0"/>
              </a:spcBef>
              <a:buSzTx/>
              <a:buNone/>
              <a:defRPr sz="3700"/>
            </a:lvl4pPr>
            <a:lvl5pPr marL="0" indent="0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8679" y="90610"/>
            <a:ext cx="1919580" cy="198173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/>
          <p:nvPr>
            <p:ph type="pic" sz="half" idx="21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/>
          <p:nvPr>
            <p:ph type="pic" sz="half" idx="21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/>
          <p:nvPr>
            <p:ph type="pic" sz="quarter" idx="21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quarter" idx="22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Image"/>
          <p:cNvSpPr/>
          <p:nvPr>
            <p:ph type="pic" sz="half" idx="2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https://www.youtube.com/embed/izPXvEkFTTo?feature=oembed" TargetMode="External"/><Relationship Id="rId3" Type="http://schemas.openxmlformats.org/officeDocument/2006/relationships/image" Target="../media/image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HH V3 copy.jpg.png" descr="HH V3 copy.jp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1157" y="948264"/>
            <a:ext cx="6442486" cy="6651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" name="Table"/>
          <p:cNvGraphicFramePr/>
          <p:nvPr/>
        </p:nvGraphicFramePr>
        <p:xfrm>
          <a:off x="983761" y="4136838"/>
          <a:ext cx="10759790" cy="496371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0747088"/>
              </a:tblGrid>
              <a:tr h="565644">
                <a:tc>
                  <a:txBody>
                    <a:bodyPr/>
                    <a:lstStyle/>
                    <a:p>
                      <a:pPr defTabSz="914400">
                        <a:defRPr sz="2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solidFill>
                      <a:srgbClr val="1DB100"/>
                    </a:solidFill>
                  </a:tcPr>
                </a:tc>
              </a:tr>
              <a:tr h="4385372">
                <a:tc>
                  <a:txBody>
                    <a:bodyPr/>
                    <a:lstStyle/>
                    <a:p>
                      <a:pPr marL="388937" indent="-388937" algn="l" defTabSz="914400">
                        <a:buSzPct val="145000"/>
                        <a:buChar char="-"/>
                        <a:defRPr sz="2800">
                          <a:sym typeface="Helvetica Neue"/>
                        </a:defRPr>
                      </a:pPr>
                      <a:r>
                        <a:t>Get involved as a volunteer</a:t>
                      </a:r>
                    </a:p>
                    <a:p>
                      <a:pPr marL="388937" indent="-388937" algn="l" defTabSz="914400">
                        <a:buSzPct val="145000"/>
                        <a:buChar char="-"/>
                        <a:defRPr sz="2800">
                          <a:sym typeface="Helvetica Neue"/>
                        </a:defRPr>
                      </a:pPr>
                      <a:r>
                        <a:t>Support local businesses</a:t>
                      </a:r>
                    </a:p>
                    <a:p>
                      <a:pPr marL="388937" indent="-388937" algn="l" defTabSz="914400">
                        <a:buSzPct val="145000"/>
                        <a:buChar char="-"/>
                        <a:defRPr sz="2800">
                          <a:sym typeface="Helvetica Neue"/>
                        </a:defRPr>
                      </a:pPr>
                      <a:r>
                        <a:t>Tidy up in your community</a:t>
                      </a:r>
                    </a:p>
                    <a:p>
                      <a:pPr marL="388937" indent="-388937" algn="l" defTabSz="914400">
                        <a:buSzPct val="145000"/>
                        <a:buChar char="-"/>
                        <a:defRPr sz="2800">
                          <a:sym typeface="Helvetica Neue"/>
                        </a:defRPr>
                      </a:pPr>
                      <a:r>
                        <a:t>Help your neighbours</a:t>
                      </a:r>
                    </a:p>
                    <a:p>
                      <a:pPr marL="388937" indent="-388937" algn="l" defTabSz="914400">
                        <a:buSzPct val="145000"/>
                        <a:buChar char="-"/>
                        <a:defRPr sz="2800">
                          <a:sym typeface="Helvetica Neue"/>
                        </a:defRPr>
                      </a:pPr>
                      <a:r>
                        <a:t>Donate something that you no longer need</a:t>
                      </a:r>
                    </a:p>
                    <a:p>
                      <a:pPr marL="388937" indent="-388937" algn="l" defTabSz="914400">
                        <a:buSzPct val="145000"/>
                        <a:buChar char="-"/>
                        <a:defRPr sz="2800">
                          <a:sym typeface="Helvetica Neue"/>
                        </a:defRPr>
                      </a:pPr>
                      <a:r>
                        <a:t>Raise money for charity</a:t>
                      </a:r>
                    </a:p>
                    <a:p>
                      <a:pPr marL="388937" indent="-388937" algn="l" defTabSz="914400">
                        <a:buSzPct val="145000"/>
                        <a:buChar char="-"/>
                        <a:defRPr sz="2800">
                          <a:sym typeface="Helvetica Neue"/>
                        </a:defRPr>
                      </a:pPr>
                      <a:r>
                        <a:t>Put a potted plant at the front of your house</a:t>
                      </a:r>
                    </a:p>
                    <a:p>
                      <a:pPr marL="388937" indent="-388937" algn="l" defTabSz="914400">
                        <a:buSzPct val="145000"/>
                        <a:buChar char="-"/>
                        <a:defRPr sz="2800">
                          <a:sym typeface="Helvetica Neue"/>
                        </a:defRPr>
                      </a:pPr>
                      <a:r>
                        <a:t>Find positive things about your community to share with others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89" name="Can you list the things you could do to…"/>
          <p:cNvSpPr txBox="1"/>
          <p:nvPr/>
        </p:nvSpPr>
        <p:spPr>
          <a:xfrm>
            <a:off x="2522147" y="1590363"/>
            <a:ext cx="7228333" cy="1055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Can you list the things you could do to </a:t>
            </a:r>
          </a:p>
          <a:p>
            <a:pPr>
              <a:defRPr sz="3200"/>
            </a:pPr>
            <a:r>
              <a:t>contribute to your community?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It’s important to show gratitude to people as a gesture of appreciation"/>
          <p:cNvSpPr txBox="1"/>
          <p:nvPr/>
        </p:nvSpPr>
        <p:spPr>
          <a:xfrm>
            <a:off x="4031841" y="963081"/>
            <a:ext cx="433151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So what’s important?</a:t>
            </a:r>
          </a:p>
        </p:txBody>
      </p:sp>
      <p:sp>
        <p:nvSpPr>
          <p:cNvPr id="192" name="Equally, you should help others and be appreciative of any gratitude you receive"/>
          <p:cNvSpPr txBox="1"/>
          <p:nvPr/>
        </p:nvSpPr>
        <p:spPr>
          <a:xfrm>
            <a:off x="862260" y="3689349"/>
            <a:ext cx="97732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That we actively contribute to our community</a:t>
            </a:r>
          </a:p>
        </p:txBody>
      </p:sp>
      <p:sp>
        <p:nvSpPr>
          <p:cNvPr id="193" name="Arrow"/>
          <p:cNvSpPr/>
          <p:nvPr/>
        </p:nvSpPr>
        <p:spPr>
          <a:xfrm rot="16200000">
            <a:off x="5476842" y="1923552"/>
            <a:ext cx="1441517" cy="1317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45" y="14256"/>
                </a:moveTo>
                <a:lnTo>
                  <a:pt x="13345" y="21600"/>
                </a:lnTo>
                <a:lnTo>
                  <a:pt x="0" y="10800"/>
                </a:lnTo>
                <a:lnTo>
                  <a:pt x="13345" y="0"/>
                </a:lnTo>
                <a:lnTo>
                  <a:pt x="13345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rgbClr val="971413"/>
            </a:solidFill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4" name="Equally, you should help others and be appreciative of any gratitude you receive"/>
          <p:cNvSpPr txBox="1"/>
          <p:nvPr/>
        </p:nvSpPr>
        <p:spPr>
          <a:xfrm>
            <a:off x="812550" y="7186084"/>
            <a:ext cx="816011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By contributing to our community, the better our community will become</a:t>
            </a:r>
          </a:p>
        </p:txBody>
      </p:sp>
      <p:sp>
        <p:nvSpPr>
          <p:cNvPr id="195" name="Arrow"/>
          <p:cNvSpPr/>
          <p:nvPr/>
        </p:nvSpPr>
        <p:spPr>
          <a:xfrm rot="16200000">
            <a:off x="3927440" y="5047752"/>
            <a:ext cx="1441518" cy="1317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45" y="14256"/>
                </a:moveTo>
                <a:lnTo>
                  <a:pt x="13345" y="21600"/>
                </a:lnTo>
                <a:lnTo>
                  <a:pt x="0" y="10800"/>
                </a:lnTo>
                <a:lnTo>
                  <a:pt x="13345" y="0"/>
                </a:lnTo>
                <a:lnTo>
                  <a:pt x="13345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rgbClr val="971413"/>
            </a:solidFill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9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47199" y="6775449"/>
            <a:ext cx="2408306" cy="2286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1"/>
      <p:bldP build="whole" bldLvl="1" animBg="1" rev="0" advAuto="0" spid="192" grpId="3"/>
      <p:bldP build="whole" bldLvl="1" animBg="1" rev="0" advAuto="0" spid="194" grpId="4"/>
      <p:bldP build="whole" bldLvl="1" animBg="1" rev="0" advAuto="0" spid="196" grpId="6"/>
      <p:bldP build="whole" bldLvl="1" animBg="1" rev="0" advAuto="0" spid="193" grpId="2"/>
      <p:bldP build="whole" bldLvl="1" animBg="1" rev="0" advAuto="0" spid="195" grpId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onfidence"/>
          <p:cNvSpPr txBox="1"/>
          <p:nvPr>
            <p:ph type="ctrTitle"/>
          </p:nvPr>
        </p:nvSpPr>
        <p:spPr>
          <a:xfrm>
            <a:off x="2680037" y="1919409"/>
            <a:ext cx="7644722" cy="1339390"/>
          </a:xfrm>
          <a:prstGeom prst="rect">
            <a:avLst/>
          </a:prstGeom>
        </p:spPr>
        <p:txBody>
          <a:bodyPr/>
          <a:lstStyle>
            <a:lvl1pPr defTabSz="373886">
              <a:defRPr sz="5100"/>
            </a:lvl1pPr>
          </a:lstStyle>
          <a:p>
            <a:pPr/>
            <a:r>
              <a:t>Community</a:t>
            </a:r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799" y="3545240"/>
            <a:ext cx="7315201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.O’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000"/>
            </a:lvl1pPr>
          </a:lstStyle>
          <a:p>
            <a:pPr/>
            <a:r>
              <a:t>Our aims:</a:t>
            </a:r>
          </a:p>
        </p:txBody>
      </p:sp>
      <p:sp>
        <p:nvSpPr>
          <p:cNvPr id="153" name="-To understand the different ways of showing confidence and how we can help others to become more confident"/>
          <p:cNvSpPr txBox="1"/>
          <p:nvPr>
            <p:ph type="subTitle" sz="quarter" idx="1"/>
          </p:nvPr>
        </p:nvSpPr>
        <p:spPr>
          <a:xfrm>
            <a:off x="874017" y="2658533"/>
            <a:ext cx="11256766" cy="1130303"/>
          </a:xfrm>
          <a:prstGeom prst="rect">
            <a:avLst/>
          </a:prstGeom>
        </p:spPr>
        <p:txBody>
          <a:bodyPr/>
          <a:lstStyle>
            <a:lvl1pPr defTabSz="537462">
              <a:lnSpc>
                <a:spcPct val="90000"/>
              </a:lnSpc>
              <a:defRPr sz="3400"/>
            </a:lvl1pPr>
          </a:lstStyle>
          <a:p>
            <a:pPr/>
            <a:r>
              <a:t>- I can understand what makes a community</a:t>
            </a:r>
          </a:p>
        </p:txBody>
      </p:sp>
      <p:sp>
        <p:nvSpPr>
          <p:cNvPr id="154" name="-To understand what over-confidence is and why it should be avoided"/>
          <p:cNvSpPr txBox="1"/>
          <p:nvPr/>
        </p:nvSpPr>
        <p:spPr>
          <a:xfrm>
            <a:off x="874017" y="4656919"/>
            <a:ext cx="11256766" cy="1130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537462">
              <a:defRPr sz="3400"/>
            </a:lvl1pPr>
          </a:lstStyle>
          <a:p>
            <a:pPr/>
            <a:r>
              <a:t>- I can recognise what I can do to contribute to my community</a:t>
            </a:r>
          </a:p>
        </p:txBody>
      </p:sp>
      <p:sp>
        <p:nvSpPr>
          <p:cNvPr id="155" name="-To think about the different things we are confident in and not confident in"/>
          <p:cNvSpPr txBox="1"/>
          <p:nvPr/>
        </p:nvSpPr>
        <p:spPr>
          <a:xfrm>
            <a:off x="874017" y="6942948"/>
            <a:ext cx="11256766" cy="1130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537462">
              <a:defRPr sz="3400"/>
            </a:lvl1pPr>
          </a:lstStyle>
          <a:p>
            <a:pPr/>
            <a:r>
              <a:t>- I can demonstrate a sense of community during physical activity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WHAT IS SUCCESS?"/>
          <p:cNvSpPr txBox="1"/>
          <p:nvPr/>
        </p:nvSpPr>
        <p:spPr>
          <a:xfrm>
            <a:off x="2924663" y="673199"/>
            <a:ext cx="7330618" cy="802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443991">
              <a:defRPr sz="4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What is a Community?</a:t>
            </a:r>
          </a:p>
        </p:txBody>
      </p:sp>
      <p:sp>
        <p:nvSpPr>
          <p:cNvPr id="158" name="Rectangle 1"/>
          <p:cNvSpPr txBox="1"/>
          <p:nvPr/>
        </p:nvSpPr>
        <p:spPr>
          <a:xfrm>
            <a:off x="429577" y="2910394"/>
            <a:ext cx="11904943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latin typeface="DutyRegular"/>
                <a:ea typeface="DutyRegular"/>
                <a:cs typeface="DutyRegular"/>
                <a:sym typeface="DutyRegular"/>
              </a:defRPr>
            </a:lvl1pPr>
          </a:lstStyle>
          <a:p>
            <a:pPr/>
            <a:r>
              <a:t>a group of people living in the same place or having a particular characteristic in common.</a:t>
            </a:r>
          </a:p>
        </p:txBody>
      </p:sp>
      <p:sp>
        <p:nvSpPr>
          <p:cNvPr id="159" name="Rectangle 1"/>
          <p:cNvSpPr txBox="1"/>
          <p:nvPr/>
        </p:nvSpPr>
        <p:spPr>
          <a:xfrm>
            <a:off x="637501" y="4932088"/>
            <a:ext cx="11904943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latin typeface="DutyRegular"/>
                <a:ea typeface="DutyRegular"/>
                <a:cs typeface="DutyRegular"/>
                <a:sym typeface="DutyRegular"/>
              </a:defRPr>
            </a:lvl1pPr>
          </a:lstStyle>
          <a:p>
            <a:pPr/>
            <a:r>
              <a:t>Or…</a:t>
            </a:r>
          </a:p>
        </p:txBody>
      </p:sp>
      <p:sp>
        <p:nvSpPr>
          <p:cNvPr id="160" name="Rectangle 1"/>
          <p:cNvSpPr txBox="1"/>
          <p:nvPr/>
        </p:nvSpPr>
        <p:spPr>
          <a:xfrm>
            <a:off x="765769" y="6407681"/>
            <a:ext cx="11904943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latin typeface="DutyRegular"/>
                <a:ea typeface="DutyRegular"/>
                <a:cs typeface="DutyRegular"/>
                <a:sym typeface="DutyRegular"/>
              </a:defRPr>
            </a:lvl1pPr>
          </a:lstStyle>
          <a:p>
            <a:pPr/>
            <a:r>
              <a:t>the condition of sharing or having certain attitudes and interests in common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2"/>
      <p:bldP build="whole" bldLvl="1" animBg="1" rev="0" advAuto="0" spid="157" grpId="1"/>
      <p:bldP build="whole" bldLvl="1" animBg="1" rev="0" advAuto="0" spid="159" grpId="3"/>
      <p:bldP build="whole" bldLvl="1" animBg="1" rev="0" advAuto="0" spid="160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HOW CAN WE SHOW CONFIDENCE?"/>
          <p:cNvSpPr txBox="1"/>
          <p:nvPr>
            <p:ph type="ctrTitle"/>
          </p:nvPr>
        </p:nvSpPr>
        <p:spPr>
          <a:xfrm>
            <a:off x="2948132" y="920162"/>
            <a:ext cx="6910108" cy="688713"/>
          </a:xfrm>
          <a:prstGeom prst="rect">
            <a:avLst/>
          </a:prstGeom>
        </p:spPr>
        <p:txBody>
          <a:bodyPr/>
          <a:lstStyle>
            <a:lvl1pPr defTabSz="245363">
              <a:defRPr sz="3300"/>
            </a:lvl1pPr>
          </a:lstStyle>
          <a:p>
            <a:pPr/>
            <a:r>
              <a:t>Different types of community</a:t>
            </a:r>
          </a:p>
        </p:txBody>
      </p:sp>
      <p:sp>
        <p:nvSpPr>
          <p:cNvPr id="163" name="VERBAL"/>
          <p:cNvSpPr txBox="1"/>
          <p:nvPr/>
        </p:nvSpPr>
        <p:spPr>
          <a:xfrm>
            <a:off x="1633482" y="2579708"/>
            <a:ext cx="921107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Place</a:t>
            </a:r>
          </a:p>
        </p:txBody>
      </p:sp>
      <p:sp>
        <p:nvSpPr>
          <p:cNvPr id="164" name="EMOTIONAL"/>
          <p:cNvSpPr txBox="1"/>
          <p:nvPr/>
        </p:nvSpPr>
        <p:spPr>
          <a:xfrm>
            <a:off x="9837722" y="2579708"/>
            <a:ext cx="105095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Action</a:t>
            </a:r>
          </a:p>
        </p:txBody>
      </p:sp>
      <p:sp>
        <p:nvSpPr>
          <p:cNvPr id="165" name="EMOTIONAL"/>
          <p:cNvSpPr txBox="1"/>
          <p:nvPr/>
        </p:nvSpPr>
        <p:spPr>
          <a:xfrm>
            <a:off x="5661600" y="2579708"/>
            <a:ext cx="122621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Interest</a:t>
            </a:r>
          </a:p>
        </p:txBody>
      </p:sp>
      <p:sp>
        <p:nvSpPr>
          <p:cNvPr id="166" name="EMOTIONAL"/>
          <p:cNvSpPr txBox="1"/>
          <p:nvPr/>
        </p:nvSpPr>
        <p:spPr>
          <a:xfrm>
            <a:off x="3243420" y="5636639"/>
            <a:ext cx="1321919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Practice</a:t>
            </a:r>
          </a:p>
        </p:txBody>
      </p:sp>
      <p:sp>
        <p:nvSpPr>
          <p:cNvPr id="167" name="EMOTIONAL"/>
          <p:cNvSpPr txBox="1"/>
          <p:nvPr/>
        </p:nvSpPr>
        <p:spPr>
          <a:xfrm>
            <a:off x="7445790" y="5636639"/>
            <a:ext cx="2140307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Circumstance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096" y="3309798"/>
            <a:ext cx="3311843" cy="1602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71367" y="3173699"/>
            <a:ext cx="1919582" cy="187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93044" y="3254831"/>
            <a:ext cx="2140307" cy="1712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01880" y="6495982"/>
            <a:ext cx="2404999" cy="1602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91115" y="6495982"/>
            <a:ext cx="2849657" cy="1602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6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1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15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Subtype="8" presetID="15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2"/>
      <p:bldP build="whole" bldLvl="1" animBg="1" rev="0" advAuto="0" spid="172" grpId="10"/>
      <p:bldP build="whole" bldLvl="1" animBg="1" rev="0" advAuto="0" spid="170" grpId="6"/>
      <p:bldP build="whole" bldLvl="1" animBg="1" rev="0" advAuto="0" spid="165" grpId="3"/>
      <p:bldP build="whole" bldLvl="1" animBg="1" rev="0" advAuto="0" spid="166" grpId="7"/>
      <p:bldP build="whole" bldLvl="1" animBg="1" rev="0" advAuto="0" spid="167" grpId="9"/>
      <p:bldP build="whole" bldLvl="1" animBg="1" rev="0" advAuto="0" spid="164" grpId="5"/>
      <p:bldP build="whole" bldLvl="1" animBg="1" rev="0" advAuto="0" spid="171" grpId="8"/>
      <p:bldP build="whole" bldLvl="1" animBg="1" rev="0" advAuto="0" spid="163" grpId="1"/>
      <p:bldP build="whole" bldLvl="1" animBg="1" rev="0" advAuto="0" spid="169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ASK 1"/>
          <p:cNvSpPr txBox="1"/>
          <p:nvPr>
            <p:ph type="ctrTitle"/>
          </p:nvPr>
        </p:nvSpPr>
        <p:spPr>
          <a:xfrm>
            <a:off x="4060204" y="3056325"/>
            <a:ext cx="4884394" cy="1130303"/>
          </a:xfrm>
          <a:prstGeom prst="rect">
            <a:avLst/>
          </a:prstGeom>
        </p:spPr>
        <p:txBody>
          <a:bodyPr/>
          <a:lstStyle>
            <a:lvl1pPr defTabSz="484886">
              <a:defRPr sz="6600"/>
            </a:lvl1pPr>
          </a:lstStyle>
          <a:p>
            <a:pPr/>
            <a:r>
              <a:t>TASK 1</a:t>
            </a:r>
          </a:p>
        </p:txBody>
      </p:sp>
      <p:sp>
        <p:nvSpPr>
          <p:cNvPr id="175" name="HAVE YOU EVER BEEN SUCCESSFUL?"/>
          <p:cNvSpPr txBox="1"/>
          <p:nvPr>
            <p:ph type="subTitle" sz="quarter" idx="1"/>
          </p:nvPr>
        </p:nvSpPr>
        <p:spPr>
          <a:xfrm>
            <a:off x="874017" y="5164666"/>
            <a:ext cx="11256766" cy="152318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GETTING TO KNOW EACH OTHER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1"/>
      <p:bldP build="whole" bldLvl="1" animBg="1" rev="0" advAuto="0" spid="17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399" y="2181812"/>
            <a:ext cx="8128001" cy="60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WHAT IS SUCCESS?"/>
          <p:cNvSpPr txBox="1"/>
          <p:nvPr/>
        </p:nvSpPr>
        <p:spPr>
          <a:xfrm>
            <a:off x="2624925" y="830721"/>
            <a:ext cx="7330618" cy="802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432308"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Phillip’s story</a:t>
            </a:r>
          </a:p>
        </p:txBody>
      </p:sp>
      <p:pic>
        <p:nvPicPr>
          <p:cNvPr id="180" name="The benefits of contributing to your community - Phillip's story" descr="The benefits of contributing to your community - Phillip's story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The benefits of contributing to your community - Phillip's story" aiw:author="Centre for Ageing Better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2340892" y="2300610"/>
            <a:ext cx="8323016" cy="4681697"/>
          </a:xfrm>
          <a:prstGeom prst="rect">
            <a:avLst/>
          </a:prstGeom>
        </p:spPr>
      </p:pic>
      <p:sp>
        <p:nvSpPr>
          <p:cNvPr id="181" name="WHAT IS SUCCESS?"/>
          <p:cNvSpPr txBox="1"/>
          <p:nvPr/>
        </p:nvSpPr>
        <p:spPr>
          <a:xfrm>
            <a:off x="3104481" y="7080347"/>
            <a:ext cx="6795838" cy="422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229123">
              <a:defRPr sz="212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https://www.youtube.com/watch?v=izPXvEkFTTo</a:t>
            </a:r>
          </a:p>
        </p:txBody>
      </p:sp>
      <p:sp>
        <p:nvSpPr>
          <p:cNvPr id="182" name="WHAT IS SUCCESS?"/>
          <p:cNvSpPr txBox="1"/>
          <p:nvPr/>
        </p:nvSpPr>
        <p:spPr>
          <a:xfrm>
            <a:off x="7916364" y="8765690"/>
            <a:ext cx="4677255" cy="596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350169">
              <a:defRPr sz="324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What did Phillip do?</a:t>
            </a:r>
          </a:p>
        </p:txBody>
      </p:sp>
      <p:sp>
        <p:nvSpPr>
          <p:cNvPr id="183" name="WHAT IS SUCCESS?"/>
          <p:cNvSpPr txBox="1"/>
          <p:nvPr/>
        </p:nvSpPr>
        <p:spPr>
          <a:xfrm>
            <a:off x="1087714" y="7989302"/>
            <a:ext cx="6795839" cy="596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306938">
              <a:defRPr sz="284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How does Phillip’s community contribute?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25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video>
            <p:seq concurrent="1" prevAc="none" nextAc="seek">
              <p:cTn id="26" evtFilter="cancelBubble" nodeType="interactiveSeq" restart="whenNotActive" fill="hold">
                <p:stCondLst>
                  <p:cond delay="0" evt="onClick">
                    <p:tgtEl>
                      <p:spTgt spid="18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0"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2"/>
      <p:bldP build="whole" bldLvl="1" animBg="1" rev="0" advAuto="0" spid="182" grpId="4"/>
      <p:bldP build="whole" bldLvl="1" animBg="1" rev="0" advAuto="0" spid="183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ASK 2"/>
          <p:cNvSpPr txBox="1"/>
          <p:nvPr>
            <p:ph type="ctrTitle"/>
          </p:nvPr>
        </p:nvSpPr>
        <p:spPr>
          <a:xfrm>
            <a:off x="4060203" y="3521040"/>
            <a:ext cx="4884394" cy="1130303"/>
          </a:xfrm>
          <a:prstGeom prst="rect">
            <a:avLst/>
          </a:prstGeom>
        </p:spPr>
        <p:txBody>
          <a:bodyPr/>
          <a:lstStyle>
            <a:lvl1pPr defTabSz="484886">
              <a:defRPr sz="6600"/>
            </a:lvl1pPr>
          </a:lstStyle>
          <a:p>
            <a:pPr/>
            <a:r>
              <a:t>TASK 2</a:t>
            </a:r>
          </a:p>
        </p:txBody>
      </p:sp>
      <p:sp>
        <p:nvSpPr>
          <p:cNvPr id="186" name="HAVE YOU EVER FAILED AT SOMETHING?"/>
          <p:cNvSpPr txBox="1"/>
          <p:nvPr>
            <p:ph type="subTitle" sz="quarter" idx="1"/>
          </p:nvPr>
        </p:nvSpPr>
        <p:spPr>
          <a:xfrm>
            <a:off x="3249992" y="5087263"/>
            <a:ext cx="6789664" cy="875462"/>
          </a:xfrm>
          <a:prstGeom prst="rect">
            <a:avLst/>
          </a:prstGeom>
        </p:spPr>
        <p:txBody>
          <a:bodyPr/>
          <a:lstStyle>
            <a:lvl1pPr defTabSz="578358">
              <a:defRPr sz="3663"/>
            </a:lvl1pPr>
          </a:lstStyle>
          <a:p>
            <a:pPr/>
            <a:r>
              <a:t>HOW CAN YOU CONTRIBUTE?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  <p:bldP build="whole" bldLvl="1" animBg="1" rev="0" advAuto="0" spid="186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