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0" r:id="rId7"/>
    <p:sldId id="265" r:id="rId8"/>
    <p:sldId id="264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CB8"/>
    <a:srgbClr val="0066CC"/>
    <a:srgbClr val="0033CC"/>
    <a:srgbClr val="0635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88" d="100"/>
          <a:sy n="88" d="100"/>
        </p:scale>
        <p:origin x="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1D238-D72A-4EA5-B9C7-D3B118884DBD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6A744-EB65-460B-B655-2BE7423EBB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07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1D238-D72A-4EA5-B9C7-D3B118884DBD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6A744-EB65-460B-B655-2BE7423EBB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959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1D238-D72A-4EA5-B9C7-D3B118884DBD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6A744-EB65-460B-B655-2BE7423EBB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59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1D238-D72A-4EA5-B9C7-D3B118884DBD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6A744-EB65-460B-B655-2BE7423EBB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288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1D238-D72A-4EA5-B9C7-D3B118884DBD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6A744-EB65-460B-B655-2BE7423EBB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135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1D238-D72A-4EA5-B9C7-D3B118884DBD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6A744-EB65-460B-B655-2BE7423EBB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090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1D238-D72A-4EA5-B9C7-D3B118884DBD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6A744-EB65-460B-B655-2BE7423EBB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425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1D238-D72A-4EA5-B9C7-D3B118884DBD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6A744-EB65-460B-B655-2BE7423EBB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231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1D238-D72A-4EA5-B9C7-D3B118884DBD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6A744-EB65-460B-B655-2BE7423EBB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897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1D238-D72A-4EA5-B9C7-D3B118884DBD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6A744-EB65-460B-B655-2BE7423EBB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565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1D238-D72A-4EA5-B9C7-D3B118884DBD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6A744-EB65-460B-B655-2BE7423EBB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0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1D238-D72A-4EA5-B9C7-D3B118884DBD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6A744-EB65-460B-B655-2BE7423EBB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89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88758"/>
            <a:ext cx="12192000" cy="732132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823410" y="2656324"/>
            <a:ext cx="6962274" cy="143116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7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British Values</a:t>
            </a:r>
            <a:endParaRPr lang="en-US" sz="87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8" name="AutoShape 6" descr="https://attachment.outlook.live.net/owa/MSA%3Asophie.l.bibby%40hotmail.co.uk/service.svc/s/GetAttachmentThumbnail?id=AQMkADAwATYwMAItY2Y1My03YzU1AC0wMAItMDAKAEYAAAN%2FJQWF1gEwTpSHcErSWocwBwA1Qbh7qHeySYm91lyucy%2FOAAACAQwAAAA1Qbh7qHeySYm91lyucy%2FOAATidOPRAAAAARIAEAAgwtJez2PpQb6dfrjgZF50&amp;thumbnailType=2&amp;isc=1&amp;token=eyJhbGciOiJSUzI1NiIsImtpZCI6IjMwODE3OUNFNUY0QjUyRTc4QjJEQjg5NjZCQUY0RUNDMzcyN0FFRUUiLCJ0eXAiOiJKV1QiLCJ4NXQiOiJNSUY1emw5TFV1ZUxMYmlXYTY5T3pEY25ydTQifQ.eyJvcmlnaW4iOiJodHRwczovL291dGxvb2subGl2ZS5jb20iLCJ1YyI6IjZhYzExNTc2ZjZiODQ0OTU4MmVmZjA0ZmZkMjA3NjVmIiwidmVyIjoiRXhjaGFuZ2UuQ2FsbGJhY2suVjEiLCJhcHBjdHhzZW5kZXIiOiJPd2FEb3dubG9hZEA4NGRmOWU3Zi1lOWY2LTQwYWYtYjQzNS1hYWFhYWFhYWFhYWEiLCJpc3NyaW5nIjoiV1ciLCJhcHBjdHgiOiJ7XCJtc2V4Y2hwcm90XCI6XCJvd2FcIixcInB1aWRcIjpcIjE2ODg4NTMzMzg2MTg5NjVcIixcInNjb3BlXCI6XCJPd2FEb3dubG9hZFwiLFwib2lkXCI6XCIwMDA2MDAwMC1jZjUzLTdjNTUtMDAwMC0wMDAwMDAwMDAwMDBcIixcInByaW1hcnlzaWRcIjpcIlMtMS0yODI3LTM5MzIxNi0zNDc4MzU1MDI5XCJ9IiwibmJmIjoxNjI2MzY0NzYzLCJleHAiOjE2MjYzNjUzNjMsImlzcyI6IjAwMDAwMDAyLTAwMDAtMGZmMS1jZTAwLTAwMDAwMDAwMDAwMEA4NGRmOWU3Zi1lOWY2LTQwYWYtYjQzNS1hYWFhYWFhYWFhYWEiLCJhdWQiOiIwMDAwMDAwMi0wMDAwLTBmZjEtY2UwMC0wMDAwMDAwMDAwMDAvYXR0YWNobWVudC5vdXRsb29rLmxpdmUubmV0QDg0ZGY5ZTdmLWU5ZjYtNDBhZi1iNDM1LWFhYWFhYWFhYWFhYSIsImhhcHAiOiJvd2EifQ.neVsdO6ClyBYZiWBI69b6thasjxw_fZULUjtvdtKY9SBE4Y7IM8F0Vc1kE9vgwR21IhdJpv__9OZeR7bnfsTpzRGXHmW7t2-Zm-8j-VZbFdILeQ2fZ6Yqj61vUXEYmBl-VWFQ0Xx5PN4n9Vb5uqmQ743gRHxhP2aGDxLpS0k87ptoxYf82jQiq0K2K8pj1o3kvvPxGXXAhNacqzBIWpnsU-7N3vUHd63HUm7IiMNCChCtONZ_sILu76TR_iWC2DdQaCYEYTxB1IYD-R6JH2YiQ-DJbqRFiom43BX7dzEn0kIwV_-AWFOLmsgICk1yruTuznPOfKuGWuHc1kjMi9zLA&amp;X-OWA-CANARY=oqjE33d9H0-1pB6fOPQMsSBaKiKqR9kYgLDnu0klfTlbA1jdY9cJlEMVaCBTrqKcxjhW1Ra0wZo.&amp;owa=outlook.live.com&amp;scriptVer=20210705003.07&amp;animation=tru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51343"/>
            <a:ext cx="2152650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84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C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04607"/>
            <a:ext cx="1434353" cy="145339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12761" y="326194"/>
            <a:ext cx="773538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sz="88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700000" algn="bl" rotWithShape="0">
                    <a:srgbClr val="4472C4"/>
                  </a:outerShdw>
                </a:effectLst>
              </a:rPr>
              <a:t>Let’s take a vote</a:t>
            </a:r>
            <a:endParaRPr lang="en-US" sz="8800" b="1" dirty="0">
              <a:ln w="13462">
                <a:solidFill>
                  <a:prstClr val="white"/>
                </a:solidFill>
                <a:prstDash val="solid"/>
              </a:ln>
              <a:solidFill>
                <a:srgbClr val="92D050"/>
              </a:solidFill>
              <a:effectLst>
                <a:outerShdw dist="38100" dir="2700000" algn="bl" rotWithShape="0">
                  <a:srgbClr val="4472C4"/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32444" t="61354" r="40894" b="12763"/>
          <a:stretch/>
        </p:blipFill>
        <p:spPr>
          <a:xfrm>
            <a:off x="2833756" y="1853190"/>
            <a:ext cx="6948228" cy="4496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629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88758"/>
            <a:ext cx="12192000" cy="7321326"/>
          </a:xfrm>
          <a:prstGeom prst="rect">
            <a:avLst/>
          </a:prstGeom>
        </p:spPr>
      </p:pic>
      <p:sp>
        <p:nvSpPr>
          <p:cNvPr id="2" name="Vertical Scroll 1"/>
          <p:cNvSpPr/>
          <p:nvPr/>
        </p:nvSpPr>
        <p:spPr>
          <a:xfrm>
            <a:off x="1572126" y="-81643"/>
            <a:ext cx="9047747" cy="6532200"/>
          </a:xfrm>
          <a:prstGeom prst="verticalScroll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Can you name them all?</a:t>
            </a:r>
            <a:endParaRPr lang="en-US" sz="45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2" y="6061575"/>
            <a:ext cx="958274" cy="97099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689495" y="2096630"/>
            <a:ext cx="732463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British Values</a:t>
            </a:r>
            <a:endParaRPr lang="en-US" sz="6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694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88758"/>
            <a:ext cx="12192000" cy="7321326"/>
          </a:xfrm>
          <a:prstGeom prst="rect">
            <a:avLst/>
          </a:prstGeom>
        </p:spPr>
      </p:pic>
      <p:sp>
        <p:nvSpPr>
          <p:cNvPr id="2" name="Vertical Scroll 1"/>
          <p:cNvSpPr/>
          <p:nvPr/>
        </p:nvSpPr>
        <p:spPr>
          <a:xfrm>
            <a:off x="1428690" y="0"/>
            <a:ext cx="9047747" cy="6532200"/>
          </a:xfrm>
          <a:prstGeom prst="verticalScroll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2" y="6061575"/>
            <a:ext cx="958274" cy="97099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433681" y="693334"/>
            <a:ext cx="732463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British Values</a:t>
            </a:r>
            <a:endParaRPr lang="en-US" sz="6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3681" y="1997755"/>
            <a:ext cx="695897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The Rule of Law 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GB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Democracy 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GB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Individual Liberty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GB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Mutual respect of those with different faiths and beliefs 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89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xplosion 1 2"/>
          <p:cNvSpPr/>
          <p:nvPr/>
        </p:nvSpPr>
        <p:spPr>
          <a:xfrm rot="19160219">
            <a:off x="117898" y="113540"/>
            <a:ext cx="3396343" cy="2519265"/>
          </a:xfrm>
          <a:prstGeom prst="irregularSeal1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816070" y="902313"/>
            <a:ext cx="92695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effectLst>
                  <a:outerShdw dist="38100" dir="2700000" algn="bl" rotWithShape="0">
                    <a:srgbClr val="4472C4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The Rule of Law</a:t>
            </a:r>
            <a:endParaRPr kumimoji="0" lang="en-US" sz="7200" b="1" i="0" u="none" strike="noStrike" kern="1200" cap="none" spc="0" normalizeH="0" baseline="0" noProof="0" dirty="0">
              <a:ln w="13462">
                <a:solidFill>
                  <a:prstClr val="white"/>
                </a:solidFill>
                <a:prstDash val="solid"/>
              </a:ln>
              <a:solidFill>
                <a:prstClr val="white"/>
              </a:solidFill>
              <a:effectLst>
                <a:outerShdw dist="38100" dir="2700000" algn="bl" rotWithShape="0">
                  <a:srgbClr val="4472C4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9772" y="2200681"/>
            <a:ext cx="2496294" cy="22014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731900"/>
            <a:ext cx="1111348" cy="11261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312962" y="4483387"/>
            <a:ext cx="780991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1200" cap="none" spc="0" normalizeH="0" baseline="0" noProof="0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472C4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What is it?</a:t>
            </a:r>
            <a:endParaRPr kumimoji="0" lang="en-US" sz="5500" b="1" i="0" u="none" strike="noStrike" kern="1200" cap="none" spc="0" normalizeH="0" baseline="0" noProof="0" dirty="0">
              <a:ln w="13462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rgbClr val="4472C4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 rot="19514498">
            <a:off x="446496" y="624897"/>
            <a:ext cx="2567853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normalizeH="0" baseline="0" noProof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Recap</a:t>
            </a:r>
            <a:r>
              <a:rPr kumimoji="0" lang="en-US" sz="7200" b="1" i="0" u="none" strike="noStrike" kern="1200" normalizeH="0" baseline="0" noProof="0" dirty="0" smtClean="0">
                <a:ln/>
                <a:solidFill>
                  <a:schemeClr val="accent4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US" sz="7200" b="1" i="0" u="none" strike="noStrike" kern="1200" normalizeH="0" baseline="0" noProof="0" dirty="0">
              <a:ln/>
              <a:solidFill>
                <a:schemeClr val="accent4"/>
              </a:solidFill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05345" y="5408734"/>
            <a:ext cx="104671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The rule of law is what keeps our society together and what helps us live a happy life. </a:t>
            </a:r>
          </a:p>
        </p:txBody>
      </p:sp>
    </p:spTree>
    <p:extLst>
      <p:ext uri="{BB962C8B-B14F-4D97-AF65-F5344CB8AC3E}">
        <p14:creationId xmlns:p14="http://schemas.microsoft.com/office/powerpoint/2010/main" val="344374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8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xplosion 1 2"/>
          <p:cNvSpPr/>
          <p:nvPr/>
        </p:nvSpPr>
        <p:spPr>
          <a:xfrm rot="19160219">
            <a:off x="96127" y="-44304"/>
            <a:ext cx="3396343" cy="2519265"/>
          </a:xfrm>
          <a:prstGeom prst="irregularSeal1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730422" y="739274"/>
            <a:ext cx="92695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effectLst>
                  <a:outerShdw dist="38100" dir="2700000" algn="bl" rotWithShape="0">
                    <a:srgbClr val="4472C4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Democracy</a:t>
            </a:r>
            <a:endParaRPr kumimoji="0" lang="en-US" sz="7200" b="1" i="0" u="none" strike="noStrike" kern="1200" cap="none" spc="0" normalizeH="0" baseline="0" noProof="0" dirty="0">
              <a:ln w="13462">
                <a:solidFill>
                  <a:prstClr val="white"/>
                </a:solidFill>
                <a:prstDash val="solid"/>
              </a:ln>
              <a:solidFill>
                <a:prstClr val="white"/>
              </a:solidFill>
              <a:effectLst>
                <a:outerShdw dist="38100" dir="2700000" algn="bl" rotWithShape="0">
                  <a:srgbClr val="4472C4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2676" y="2102642"/>
            <a:ext cx="2496294" cy="22014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731900"/>
            <a:ext cx="1111348" cy="11261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45865" y="4573442"/>
            <a:ext cx="780991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1200" cap="none" spc="0" normalizeH="0" baseline="0" noProof="0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472C4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What is it?</a:t>
            </a:r>
            <a:endParaRPr kumimoji="0" lang="en-US" sz="5500" b="1" i="0" u="none" strike="noStrike" kern="1200" cap="none" spc="0" normalizeH="0" baseline="0" noProof="0" dirty="0">
              <a:ln w="13462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rgbClr val="4472C4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 rot="19514498">
            <a:off x="446496" y="624897"/>
            <a:ext cx="2567853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normalizeH="0" baseline="0" noProof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Recap</a:t>
            </a:r>
            <a:r>
              <a:rPr kumimoji="0" lang="en-US" sz="7200" b="1" i="0" u="none" strike="noStrike" kern="1200" normalizeH="0" baseline="0" noProof="0" dirty="0" smtClean="0">
                <a:ln/>
                <a:solidFill>
                  <a:schemeClr val="accent4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US" sz="7200" b="1" i="0" u="none" strike="noStrike" kern="1200" normalizeH="0" baseline="0" noProof="0" dirty="0">
              <a:ln/>
              <a:solidFill>
                <a:schemeClr val="accent4"/>
              </a:solidFill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26320" y="5560889"/>
            <a:ext cx="9516003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45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Democracy means </a:t>
            </a:r>
            <a:r>
              <a:rPr lang="en-GB" altLang="en-US" sz="45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‘rule by the people’. </a:t>
            </a:r>
            <a:endParaRPr lang="en-GB" sz="4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931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8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C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04607"/>
            <a:ext cx="1434353" cy="145339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5858" y="1807140"/>
            <a:ext cx="2496294" cy="220145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970411" y="4234934"/>
            <a:ext cx="3307187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sz="55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472C4"/>
                  </a:outerShdw>
                </a:effectLst>
              </a:rPr>
              <a:t>What is it?</a:t>
            </a:r>
          </a:p>
        </p:txBody>
      </p:sp>
      <p:sp>
        <p:nvSpPr>
          <p:cNvPr id="4" name="Rectangle 3"/>
          <p:cNvSpPr/>
          <p:nvPr/>
        </p:nvSpPr>
        <p:spPr>
          <a:xfrm>
            <a:off x="3906773" y="642083"/>
            <a:ext cx="5279010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sz="55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effectLst>
                  <a:outerShdw dist="38100" dir="2700000" algn="bl" rotWithShape="0">
                    <a:srgbClr val="4472C4"/>
                  </a:outerShdw>
                </a:effectLst>
              </a:rPr>
              <a:t>Individual Liberty</a:t>
            </a:r>
            <a:endParaRPr lang="en-US" sz="5500" b="1" dirty="0">
              <a:ln w="13462">
                <a:solidFill>
                  <a:prstClr val="white"/>
                </a:solidFill>
                <a:prstDash val="solid"/>
              </a:ln>
              <a:solidFill>
                <a:prstClr val="white"/>
              </a:solidFill>
              <a:effectLst>
                <a:outerShdw dist="38100" dir="2700000" algn="bl" rotWithShape="0">
                  <a:srgbClr val="4472C4"/>
                </a:outerShdw>
              </a:effectLst>
            </a:endParaRPr>
          </a:p>
        </p:txBody>
      </p:sp>
      <p:sp>
        <p:nvSpPr>
          <p:cNvPr id="6" name="Explosion 1 5"/>
          <p:cNvSpPr/>
          <p:nvPr/>
        </p:nvSpPr>
        <p:spPr>
          <a:xfrm rot="19160219">
            <a:off x="199541" y="244166"/>
            <a:ext cx="3396343" cy="2519265"/>
          </a:xfrm>
          <a:prstGeom prst="irregularSeal1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 rot="19514498">
            <a:off x="549910" y="913367"/>
            <a:ext cx="2567853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normalizeH="0" baseline="0" noProof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Recap</a:t>
            </a:r>
            <a:r>
              <a:rPr kumimoji="0" lang="en-US" sz="7200" b="1" i="0" u="none" strike="noStrike" kern="1200" normalizeH="0" baseline="0" noProof="0" dirty="0" smtClean="0">
                <a:ln/>
                <a:solidFill>
                  <a:schemeClr val="accent4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US" sz="7200" b="1" i="0" u="none" strike="noStrike" kern="1200" normalizeH="0" baseline="0" noProof="0" dirty="0">
              <a:ln/>
              <a:solidFill>
                <a:schemeClr val="accent4"/>
              </a:solidFill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12318" y="5577218"/>
            <a:ext cx="4823372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4500" b="1" dirty="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‘I’m free to be me’ </a:t>
            </a:r>
            <a:endParaRPr lang="en-GB" sz="4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72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 animBg="1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C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04607"/>
            <a:ext cx="1434353" cy="145339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0071" y="1771208"/>
            <a:ext cx="2320438" cy="204637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921426" y="3951905"/>
            <a:ext cx="3307187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sz="55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472C4"/>
                  </a:outerShdw>
                </a:effectLst>
              </a:rPr>
              <a:t>What is it?</a:t>
            </a:r>
          </a:p>
        </p:txBody>
      </p:sp>
      <p:sp>
        <p:nvSpPr>
          <p:cNvPr id="6" name="Explosion 1 5"/>
          <p:cNvSpPr/>
          <p:nvPr/>
        </p:nvSpPr>
        <p:spPr>
          <a:xfrm rot="19160219">
            <a:off x="199541" y="244166"/>
            <a:ext cx="3396343" cy="2519265"/>
          </a:xfrm>
          <a:prstGeom prst="irregularSeal1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 rot="19514498">
            <a:off x="549910" y="913367"/>
            <a:ext cx="2567853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normalizeH="0" baseline="0" noProof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Recap</a:t>
            </a:r>
            <a:r>
              <a:rPr kumimoji="0" lang="en-US" sz="7200" b="1" i="0" u="none" strike="noStrike" kern="1200" normalizeH="0" baseline="0" noProof="0" dirty="0" smtClean="0">
                <a:ln/>
                <a:solidFill>
                  <a:schemeClr val="accent4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US" sz="7200" b="1" i="0" u="none" strike="noStrike" kern="1200" normalizeH="0" baseline="0" noProof="0" dirty="0">
              <a:ln/>
              <a:solidFill>
                <a:schemeClr val="accent4"/>
              </a:solidFill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94316" y="675896"/>
            <a:ext cx="77709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sz="40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effectLst>
                  <a:outerShdw dist="38100" dir="2700000" algn="bl" rotWithShape="0">
                    <a:srgbClr val="4472C4"/>
                  </a:outerShdw>
                </a:effectLst>
              </a:rPr>
              <a:t>Mutual Respect for Different Faiths </a:t>
            </a:r>
          </a:p>
        </p:txBody>
      </p:sp>
    </p:spTree>
    <p:extLst>
      <p:ext uri="{BB962C8B-B14F-4D97-AF65-F5344CB8AC3E}">
        <p14:creationId xmlns:p14="http://schemas.microsoft.com/office/powerpoint/2010/main" val="1037689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8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C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04607"/>
            <a:ext cx="1434353" cy="145339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329834" y="489682"/>
            <a:ext cx="4182555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sz="55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effectLst>
                  <a:outerShdw dist="38100" dir="2700000" algn="bl" rotWithShape="0">
                    <a:srgbClr val="4472C4"/>
                  </a:outerShdw>
                </a:effectLst>
              </a:rPr>
              <a:t>Today is our…</a:t>
            </a:r>
            <a:endParaRPr lang="en-US" sz="5500" b="1" dirty="0">
              <a:ln w="13462">
                <a:solidFill>
                  <a:prstClr val="white"/>
                </a:solidFill>
                <a:prstDash val="solid"/>
              </a:ln>
              <a:solidFill>
                <a:prstClr val="white"/>
              </a:solidFill>
              <a:effectLst>
                <a:outerShdw dist="38100" dir="2700000" algn="bl" rotWithShape="0">
                  <a:srgbClr val="4472C4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73938" y="1419888"/>
            <a:ext cx="659231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sz="88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700000" algn="bl" rotWithShape="0">
                    <a:srgbClr val="4472C4"/>
                  </a:outerShdw>
                </a:effectLst>
              </a:rPr>
              <a:t>Election Day! </a:t>
            </a:r>
            <a:endParaRPr lang="en-US" sz="8800" b="1" dirty="0">
              <a:ln w="13462">
                <a:solidFill>
                  <a:prstClr val="white"/>
                </a:solidFill>
                <a:prstDash val="solid"/>
              </a:ln>
              <a:solidFill>
                <a:srgbClr val="92D050"/>
              </a:solidFill>
              <a:effectLst>
                <a:outerShdw dist="38100" dir="2700000" algn="bl" rotWithShape="0">
                  <a:srgbClr val="4472C4"/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987182" y="3530328"/>
                <a:ext cx="717997" cy="109151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</m:oMath>
                  </m:oMathPara>
                </a14:m>
                <a:endParaRPr lang="en-GB" sz="6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7182" y="3530328"/>
                <a:ext cx="717997" cy="109151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4846016" y="5404607"/>
            <a:ext cx="305083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sz="44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bl" rotWithShape="0">
                    <a:srgbClr val="4472C4"/>
                  </a:outerShdw>
                </a:effectLst>
              </a:rPr>
              <a:t>Ballot paper</a:t>
            </a:r>
            <a:endParaRPr lang="en-US" sz="4400" b="1" dirty="0">
              <a:ln w="13462">
                <a:solidFill>
                  <a:prstClr val="white"/>
                </a:solidFill>
                <a:prstDash val="solid"/>
              </a:ln>
              <a:solidFill>
                <a:srgbClr val="FFC000"/>
              </a:solidFill>
              <a:effectLst>
                <a:outerShdw dist="38100" dir="2700000" algn="bl" rotWithShape="0">
                  <a:srgbClr val="4472C4"/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08251" y="2977515"/>
            <a:ext cx="37886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sz="44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bl" rotWithShape="0">
                    <a:srgbClr val="4472C4"/>
                  </a:outerShdw>
                </a:effectLst>
              </a:rPr>
              <a:t>Political parties</a:t>
            </a:r>
            <a:endParaRPr lang="en-US" sz="4400" b="1" dirty="0">
              <a:ln w="13462">
                <a:solidFill>
                  <a:prstClr val="white"/>
                </a:solidFill>
                <a:prstDash val="solid"/>
              </a:ln>
              <a:solidFill>
                <a:srgbClr val="FFC000"/>
              </a:solidFill>
              <a:effectLst>
                <a:outerShdw dist="38100" dir="2700000" algn="bl" rotWithShape="0">
                  <a:srgbClr val="4472C4"/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946529" y="2705733"/>
                <a:ext cx="717997" cy="109151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</m:oMath>
                  </m:oMathPara>
                </a14:m>
                <a:endParaRPr lang="en-GB" sz="6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6529" y="2705733"/>
                <a:ext cx="717997" cy="109151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4067599" y="3852404"/>
            <a:ext cx="38699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sz="44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bl" rotWithShape="0">
                    <a:srgbClr val="4472C4"/>
                  </a:outerShdw>
                </a:effectLst>
              </a:rPr>
              <a:t>Political leaders</a:t>
            </a:r>
            <a:endParaRPr lang="en-US" sz="4400" b="1" dirty="0">
              <a:ln w="13462">
                <a:solidFill>
                  <a:prstClr val="white"/>
                </a:solidFill>
                <a:prstDash val="solid"/>
              </a:ln>
              <a:solidFill>
                <a:srgbClr val="FFC000"/>
              </a:solidFill>
              <a:effectLst>
                <a:outerShdw dist="38100" dir="2700000" algn="bl" rotWithShape="0">
                  <a:srgbClr val="4472C4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78366" y="4635166"/>
            <a:ext cx="25609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sz="44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bl" rotWithShape="0">
                    <a:srgbClr val="4472C4"/>
                  </a:outerShdw>
                </a:effectLst>
              </a:rPr>
              <a:t>M</a:t>
            </a:r>
            <a:r>
              <a:rPr lang="en-US" sz="44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bl" rotWithShape="0">
                    <a:srgbClr val="4472C4"/>
                  </a:outerShdw>
                </a:effectLst>
              </a:rPr>
              <a:t>anifesto</a:t>
            </a:r>
            <a:endParaRPr lang="en-US" sz="4400" b="1" dirty="0">
              <a:ln w="13462">
                <a:solidFill>
                  <a:prstClr val="white"/>
                </a:solidFill>
                <a:prstDash val="solid"/>
              </a:ln>
              <a:solidFill>
                <a:srgbClr val="FFC000"/>
              </a:solidFill>
              <a:effectLst>
                <a:outerShdw dist="38100" dir="2700000" algn="bl" rotWithShape="0">
                  <a:srgbClr val="4472C4"/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937167" y="4461140"/>
                <a:ext cx="717997" cy="109151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</m:oMath>
                  </m:oMathPara>
                </a14:m>
                <a:endParaRPr lang="en-GB" sz="6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7167" y="4461140"/>
                <a:ext cx="717997" cy="109151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946529" y="5285735"/>
                <a:ext cx="717997" cy="109151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</m:oMath>
                  </m:oMathPara>
                </a14:m>
                <a:endParaRPr lang="en-GB" sz="6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6529" y="5285735"/>
                <a:ext cx="717997" cy="109151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456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" grpId="0"/>
      <p:bldP spid="3" grpId="0"/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C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04607"/>
            <a:ext cx="1434353" cy="145339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166071" y="286547"/>
            <a:ext cx="87111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sz="40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700000" algn="bl" rotWithShape="0">
                    <a:srgbClr val="4472C4"/>
                  </a:outerShdw>
                </a:effectLst>
              </a:rPr>
              <a:t>Today we have only two political parties</a:t>
            </a:r>
            <a:endParaRPr lang="en-US" sz="4000" b="1" dirty="0">
              <a:ln w="13462">
                <a:solidFill>
                  <a:prstClr val="white"/>
                </a:solidFill>
                <a:prstDash val="solid"/>
              </a:ln>
              <a:solidFill>
                <a:srgbClr val="92D050"/>
              </a:solidFill>
              <a:effectLst>
                <a:outerShdw dist="38100" dir="2700000" algn="bl" rotWithShape="0">
                  <a:srgbClr val="4472C4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8207" y="1563641"/>
            <a:ext cx="4436772" cy="332275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ln w="0"/>
              <a:solidFill>
                <a:schemeClr val="bg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07370" y="1635616"/>
            <a:ext cx="4436772" cy="33227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166071" y="4326056"/>
            <a:ext cx="229582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 blue party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865501" y="4435146"/>
            <a:ext cx="26686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 </a:t>
            </a:r>
            <a:r>
              <a:rPr lang="en-US" sz="2800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orange </a:t>
            </a:r>
            <a:r>
              <a:rPr lang="en-US" sz="2800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party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005861" y="1563641"/>
            <a:ext cx="252825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Leader</a:t>
            </a:r>
            <a:endParaRPr lang="en-GB" sz="6600" dirty="0"/>
          </a:p>
        </p:txBody>
      </p:sp>
      <p:sp>
        <p:nvSpPr>
          <p:cNvPr id="19" name="Rectangle 18"/>
          <p:cNvSpPr/>
          <p:nvPr/>
        </p:nvSpPr>
        <p:spPr>
          <a:xfrm>
            <a:off x="2221101" y="1464903"/>
            <a:ext cx="252825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Leader</a:t>
            </a:r>
            <a:endParaRPr lang="en-GB" sz="6600" dirty="0"/>
          </a:p>
        </p:txBody>
      </p:sp>
      <p:sp>
        <p:nvSpPr>
          <p:cNvPr id="20" name="Rectangle 19"/>
          <p:cNvSpPr/>
          <p:nvPr/>
        </p:nvSpPr>
        <p:spPr>
          <a:xfrm>
            <a:off x="8911108" y="2894458"/>
            <a:ext cx="57740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dirty="0" smtClean="0"/>
              <a:t>?</a:t>
            </a:r>
            <a:endParaRPr lang="en-GB" sz="6600" dirty="0"/>
          </a:p>
        </p:txBody>
      </p:sp>
      <p:sp>
        <p:nvSpPr>
          <p:cNvPr id="21" name="Rectangle 20"/>
          <p:cNvSpPr/>
          <p:nvPr/>
        </p:nvSpPr>
        <p:spPr>
          <a:xfrm>
            <a:off x="3107029" y="2885143"/>
            <a:ext cx="57740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dirty="0" smtClean="0"/>
              <a:t>?</a:t>
            </a:r>
            <a:endParaRPr lang="en-GB" sz="6600" dirty="0"/>
          </a:p>
        </p:txBody>
      </p:sp>
      <p:sp>
        <p:nvSpPr>
          <p:cNvPr id="22" name="Smiley Face 21"/>
          <p:cNvSpPr/>
          <p:nvPr/>
        </p:nvSpPr>
        <p:spPr>
          <a:xfrm>
            <a:off x="2941749" y="2962279"/>
            <a:ext cx="907961" cy="97235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Smiley Face 22"/>
          <p:cNvSpPr/>
          <p:nvPr/>
        </p:nvSpPr>
        <p:spPr>
          <a:xfrm>
            <a:off x="8816008" y="2979746"/>
            <a:ext cx="907961" cy="97235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Callout 24"/>
          <p:cNvSpPr/>
          <p:nvPr/>
        </p:nvSpPr>
        <p:spPr>
          <a:xfrm>
            <a:off x="2580488" y="2880485"/>
            <a:ext cx="1809482" cy="1117311"/>
          </a:xfrm>
          <a:prstGeom prst="wedgeEllipseCallout">
            <a:avLst>
              <a:gd name="adj1" fmla="val -68876"/>
              <a:gd name="adj2" fmla="val 728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2567783" y="3095222"/>
            <a:ext cx="1894108" cy="6001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3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manifesto</a:t>
            </a:r>
            <a:endParaRPr lang="en-US" sz="33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Oval Callout 26"/>
          <p:cNvSpPr/>
          <p:nvPr/>
        </p:nvSpPr>
        <p:spPr>
          <a:xfrm>
            <a:off x="8295068" y="2919365"/>
            <a:ext cx="1809482" cy="1117311"/>
          </a:xfrm>
          <a:prstGeom prst="wedgeEllipseCallout">
            <a:avLst>
              <a:gd name="adj1" fmla="val 64576"/>
              <a:gd name="adj2" fmla="val 682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8252338" y="3120979"/>
            <a:ext cx="1894942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manifesto</a:t>
            </a:r>
          </a:p>
        </p:txBody>
      </p:sp>
    </p:spTree>
    <p:extLst>
      <p:ext uri="{BB962C8B-B14F-4D97-AF65-F5344CB8AC3E}">
        <p14:creationId xmlns:p14="http://schemas.microsoft.com/office/powerpoint/2010/main" val="1383806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5" grpId="0" animBg="1"/>
      <p:bldP spid="9" grpId="0"/>
      <p:bldP spid="16" grpId="0"/>
      <p:bldP spid="18" grpId="0"/>
      <p:bldP spid="19" grpId="0"/>
      <p:bldP spid="22" grpId="0" animBg="1"/>
      <p:bldP spid="23" grpId="0" animBg="1"/>
      <p:bldP spid="25" grpId="0" animBg="1"/>
      <p:bldP spid="26" grpId="0"/>
      <p:bldP spid="27" grpId="0" animBg="1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135</Words>
  <Application>Microsoft Office PowerPoint</Application>
  <PresentationFormat>Widescreen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Lytham Hall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Bibby</dc:creator>
  <cp:lastModifiedBy>Sophie Bibby</cp:lastModifiedBy>
  <cp:revision>15</cp:revision>
  <dcterms:created xsi:type="dcterms:W3CDTF">2021-07-15T16:05:23Z</dcterms:created>
  <dcterms:modified xsi:type="dcterms:W3CDTF">2021-08-30T07:46:54Z</dcterms:modified>
</cp:coreProperties>
</file>