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60" r:id="rId7"/>
    <p:sldId id="265" r:id="rId8"/>
    <p:sldId id="264" r:id="rId9"/>
    <p:sldId id="266" r:id="rId10"/>
    <p:sldId id="26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CB8"/>
    <a:srgbClr val="0066CC"/>
    <a:srgbClr val="0033CC"/>
    <a:srgbClr val="0635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88" d="100"/>
          <a:sy n="88" d="100"/>
        </p:scale>
        <p:origin x="7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1D238-D72A-4EA5-B9C7-D3B118884DBD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6A744-EB65-460B-B655-2BE7423EBB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807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1D238-D72A-4EA5-B9C7-D3B118884DBD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6A744-EB65-460B-B655-2BE7423EBB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6959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1D238-D72A-4EA5-B9C7-D3B118884DBD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6A744-EB65-460B-B655-2BE7423EBB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0599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1D238-D72A-4EA5-B9C7-D3B118884DBD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6A744-EB65-460B-B655-2BE7423EBB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2288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1D238-D72A-4EA5-B9C7-D3B118884DBD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6A744-EB65-460B-B655-2BE7423EBB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4135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1D238-D72A-4EA5-B9C7-D3B118884DBD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6A744-EB65-460B-B655-2BE7423EBB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5090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1D238-D72A-4EA5-B9C7-D3B118884DBD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6A744-EB65-460B-B655-2BE7423EBB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6425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1D238-D72A-4EA5-B9C7-D3B118884DBD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6A744-EB65-460B-B655-2BE7423EBB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7231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1D238-D72A-4EA5-B9C7-D3B118884DBD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6A744-EB65-460B-B655-2BE7423EBB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1897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1D238-D72A-4EA5-B9C7-D3B118884DBD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6A744-EB65-460B-B655-2BE7423EBB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2565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1D238-D72A-4EA5-B9C7-D3B118884DBD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6A744-EB65-460B-B655-2BE7423EBB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70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F1D238-D72A-4EA5-B9C7-D3B118884DBD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6A744-EB65-460B-B655-2BE7423EBB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389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88758"/>
            <a:ext cx="12192000" cy="7321326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823410" y="2656324"/>
            <a:ext cx="6962274" cy="143116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7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British Values</a:t>
            </a:r>
            <a:endParaRPr lang="en-US" sz="87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8" name="AutoShape 6" descr="https://attachment.outlook.live.net/owa/MSA%3Asophie.l.bibby%40hotmail.co.uk/service.svc/s/GetAttachmentThumbnail?id=AQMkADAwATYwMAItY2Y1My03YzU1AC0wMAItMDAKAEYAAAN%2FJQWF1gEwTpSHcErSWocwBwA1Qbh7qHeySYm91lyucy%2FOAAACAQwAAAA1Qbh7qHeySYm91lyucy%2FOAATidOPRAAAAARIAEAAgwtJez2PpQb6dfrjgZF50&amp;thumbnailType=2&amp;isc=1&amp;token=eyJhbGciOiJSUzI1NiIsImtpZCI6IjMwODE3OUNFNUY0QjUyRTc4QjJEQjg5NjZCQUY0RUNDMzcyN0FFRUUiLCJ0eXAiOiJKV1QiLCJ4NXQiOiJNSUY1emw5TFV1ZUxMYmlXYTY5T3pEY25ydTQifQ.eyJvcmlnaW4iOiJodHRwczovL291dGxvb2subGl2ZS5jb20iLCJ1YyI6IjZhYzExNTc2ZjZiODQ0OTU4MmVmZjA0ZmZkMjA3NjVmIiwidmVyIjoiRXhjaGFuZ2UuQ2FsbGJhY2suVjEiLCJhcHBjdHhzZW5kZXIiOiJPd2FEb3dubG9hZEA4NGRmOWU3Zi1lOWY2LTQwYWYtYjQzNS1hYWFhYWFhYWFhYWEiLCJpc3NyaW5nIjoiV1ciLCJhcHBjdHgiOiJ7XCJtc2V4Y2hwcm90XCI6XCJvd2FcIixcInB1aWRcIjpcIjE2ODg4NTMzMzg2MTg5NjVcIixcInNjb3BlXCI6XCJPd2FEb3dubG9hZFwiLFwib2lkXCI6XCIwMDA2MDAwMC1jZjUzLTdjNTUtMDAwMC0wMDAwMDAwMDAwMDBcIixcInByaW1hcnlzaWRcIjpcIlMtMS0yODI3LTM5MzIxNi0zNDc4MzU1MDI5XCJ9IiwibmJmIjoxNjI2MzY0NzYzLCJleHAiOjE2MjYzNjUzNjMsImlzcyI6IjAwMDAwMDAyLTAwMDAtMGZmMS1jZTAwLTAwMDAwMDAwMDAwMEA4NGRmOWU3Zi1lOWY2LTQwYWYtYjQzNS1hYWFhYWFhYWFhYWEiLCJhdWQiOiIwMDAwMDAwMi0wMDAwLTBmZjEtY2UwMC0wMDAwMDAwMDAwMDAvYXR0YWNobWVudC5vdXRsb29rLmxpdmUubmV0QDg0ZGY5ZTdmLWU5ZjYtNDBhZi1iNDM1LWFhYWFhYWFhYWFhYSIsImhhcHAiOiJvd2EifQ.neVsdO6ClyBYZiWBI69b6thasjxw_fZULUjtvdtKY9SBE4Y7IM8F0Vc1kE9vgwR21IhdJpv__9OZeR7bnfsTpzRGXHmW7t2-Zm-8j-VZbFdILeQ2fZ6Yqj61vUXEYmBl-VWFQ0Xx5PN4n9Vb5uqmQ743gRHxhP2aGDxLpS0k87ptoxYf82jQiq0K2K8pj1o3kvvPxGXXAhNacqzBIWpnsU-7N3vUHd63HUm7IiMNCChCtONZ_sILu76TR_iWC2DdQaCYEYTxB1IYD-R6JH2YiQ-DJbqRFiom43BX7dzEn0kIwV_-AWFOLmsgICk1yruTuznPOfKuGWuHc1kjMi9zLA&amp;X-OWA-CANARY=oqjE33d9H0-1pB6fOPQMsSBaKiKqR9kYgLDnu0klfTlbA1jdY9cJlEMVaCBTrqKcxjhW1Ra0wZo.&amp;owa=outlook.live.com&amp;scriptVer=20210705003.07&amp;animation=tru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851343"/>
            <a:ext cx="2152650" cy="2181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284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5C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404607"/>
            <a:ext cx="1434353" cy="145339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12761" y="326194"/>
            <a:ext cx="7735387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en-US" sz="8800" b="1" dirty="0" smtClean="0">
                <a:ln w="13462">
                  <a:solidFill>
                    <a:prstClr val="white"/>
                  </a:solidFill>
                  <a:prstDash val="solid"/>
                </a:ln>
                <a:solidFill>
                  <a:srgbClr val="92D050"/>
                </a:solidFill>
                <a:effectLst>
                  <a:outerShdw dist="38100" dir="2700000" algn="bl" rotWithShape="0">
                    <a:srgbClr val="4472C4"/>
                  </a:outerShdw>
                </a:effectLst>
              </a:rPr>
              <a:t>Let’s take a vote</a:t>
            </a:r>
            <a:endParaRPr lang="en-US" sz="8800" b="1" dirty="0">
              <a:ln w="13462">
                <a:solidFill>
                  <a:prstClr val="white"/>
                </a:solidFill>
                <a:prstDash val="solid"/>
              </a:ln>
              <a:solidFill>
                <a:srgbClr val="92D050"/>
              </a:solidFill>
              <a:effectLst>
                <a:outerShdw dist="38100" dir="2700000" algn="bl" rotWithShape="0">
                  <a:srgbClr val="4472C4"/>
                </a:outerShdw>
              </a:effectLst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l="32444" t="61354" r="40894" b="12763"/>
          <a:stretch/>
        </p:blipFill>
        <p:spPr>
          <a:xfrm>
            <a:off x="2833756" y="1853190"/>
            <a:ext cx="6948228" cy="4496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3629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88758"/>
            <a:ext cx="12192000" cy="7321326"/>
          </a:xfrm>
          <a:prstGeom prst="rect">
            <a:avLst/>
          </a:prstGeom>
        </p:spPr>
      </p:pic>
      <p:sp>
        <p:nvSpPr>
          <p:cNvPr id="2" name="Vertical Scroll 1"/>
          <p:cNvSpPr/>
          <p:nvPr/>
        </p:nvSpPr>
        <p:spPr>
          <a:xfrm>
            <a:off x="1572126" y="-81643"/>
            <a:ext cx="9047747" cy="6532200"/>
          </a:xfrm>
          <a:prstGeom prst="verticalScroll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Can you name them all?</a:t>
            </a:r>
            <a:endParaRPr lang="en-US" sz="45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52" y="6061575"/>
            <a:ext cx="958274" cy="97099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689495" y="2096630"/>
            <a:ext cx="7324637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British Values</a:t>
            </a:r>
            <a:endParaRPr lang="en-US" sz="60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46943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88758"/>
            <a:ext cx="12192000" cy="7321326"/>
          </a:xfrm>
          <a:prstGeom prst="rect">
            <a:avLst/>
          </a:prstGeom>
        </p:spPr>
      </p:pic>
      <p:sp>
        <p:nvSpPr>
          <p:cNvPr id="2" name="Vertical Scroll 1"/>
          <p:cNvSpPr/>
          <p:nvPr/>
        </p:nvSpPr>
        <p:spPr>
          <a:xfrm>
            <a:off x="1428690" y="0"/>
            <a:ext cx="9047747" cy="6532200"/>
          </a:xfrm>
          <a:prstGeom prst="verticalScroll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52" y="6061575"/>
            <a:ext cx="958274" cy="97099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433681" y="693334"/>
            <a:ext cx="7324637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British Values</a:t>
            </a:r>
            <a:endParaRPr lang="en-US" sz="60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33681" y="1997755"/>
            <a:ext cx="695897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The Rule of Law 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endParaRPr lang="en-GB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Democracy 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endParaRPr lang="en-GB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Individual Liberty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endParaRPr lang="en-GB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Mutual respect of those with different faiths and beliefs </a:t>
            </a:r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1896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xplosion 1 2"/>
          <p:cNvSpPr/>
          <p:nvPr/>
        </p:nvSpPr>
        <p:spPr>
          <a:xfrm rot="19160219">
            <a:off x="117898" y="113540"/>
            <a:ext cx="3396343" cy="2519265"/>
          </a:xfrm>
          <a:prstGeom prst="irregularSeal1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1816070" y="902313"/>
            <a:ext cx="926950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1200" cap="none" spc="0" normalizeH="0" baseline="0" noProof="0" dirty="0" smtClean="0">
                <a:ln w="13462">
                  <a:solidFill>
                    <a:prstClr val="white"/>
                  </a:solidFill>
                  <a:prstDash val="solid"/>
                </a:ln>
                <a:solidFill>
                  <a:prstClr val="white"/>
                </a:solidFill>
                <a:effectLst>
                  <a:outerShdw dist="38100" dir="2700000" algn="bl" rotWithShape="0">
                    <a:srgbClr val="4472C4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The Rule of Law</a:t>
            </a:r>
            <a:endParaRPr kumimoji="0" lang="en-US" sz="7200" b="1" i="0" u="none" strike="noStrike" kern="1200" cap="none" spc="0" normalizeH="0" baseline="0" noProof="0" dirty="0">
              <a:ln w="13462">
                <a:solidFill>
                  <a:prstClr val="white"/>
                </a:solidFill>
                <a:prstDash val="solid"/>
              </a:ln>
              <a:solidFill>
                <a:prstClr val="white"/>
              </a:solidFill>
              <a:effectLst>
                <a:outerShdw dist="38100" dir="2700000" algn="bl" rotWithShape="0">
                  <a:srgbClr val="4472C4"/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69772" y="2200681"/>
            <a:ext cx="2496294" cy="220145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5731900"/>
            <a:ext cx="1111348" cy="11261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312962" y="4483387"/>
            <a:ext cx="7809915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500" b="1" i="0" u="none" strike="noStrike" kern="1200" cap="none" spc="0" normalizeH="0" baseline="0" noProof="0" dirty="0" smtClean="0">
                <a:ln w="13462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rgbClr val="4472C4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What is it?</a:t>
            </a:r>
            <a:endParaRPr kumimoji="0" lang="en-US" sz="5500" b="1" i="0" u="none" strike="noStrike" kern="1200" cap="none" spc="0" normalizeH="0" baseline="0" noProof="0" dirty="0">
              <a:ln w="13462">
                <a:solidFill>
                  <a:prstClr val="white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bl" rotWithShape="0">
                  <a:srgbClr val="4472C4"/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 rot="19514498">
            <a:off x="446496" y="624897"/>
            <a:ext cx="2567853" cy="120032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normalizeH="0" baseline="0" noProof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50800" dist="50800" dir="5400000" algn="ctr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Recap</a:t>
            </a:r>
            <a:r>
              <a:rPr kumimoji="0" lang="en-US" sz="7200" b="1" i="0" u="none" strike="noStrike" kern="1200" normalizeH="0" baseline="0" noProof="0" dirty="0" smtClean="0">
                <a:ln/>
                <a:solidFill>
                  <a:schemeClr val="accent4"/>
                </a:solidFill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en-US" sz="7200" b="1" i="0" u="none" strike="noStrike" kern="1200" normalizeH="0" baseline="0" noProof="0" dirty="0">
              <a:ln/>
              <a:solidFill>
                <a:schemeClr val="accent4"/>
              </a:solidFill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205345" y="5408734"/>
            <a:ext cx="1046711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>
                <a:solidFill>
                  <a:schemeClr val="bg1"/>
                </a:solidFill>
              </a:rPr>
              <a:t>The rule of law is what keeps our society together and what helps us live a happy life. </a:t>
            </a:r>
          </a:p>
        </p:txBody>
      </p:sp>
    </p:spTree>
    <p:extLst>
      <p:ext uri="{BB962C8B-B14F-4D97-AF65-F5344CB8AC3E}">
        <p14:creationId xmlns:p14="http://schemas.microsoft.com/office/powerpoint/2010/main" val="3443740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/>
      <p:bldP spid="8" grpId="0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xplosion 1 2"/>
          <p:cNvSpPr/>
          <p:nvPr/>
        </p:nvSpPr>
        <p:spPr>
          <a:xfrm rot="19160219">
            <a:off x="96127" y="-44304"/>
            <a:ext cx="3396343" cy="2519265"/>
          </a:xfrm>
          <a:prstGeom prst="irregularSeal1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1730422" y="739274"/>
            <a:ext cx="926950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1200" cap="none" spc="0" normalizeH="0" baseline="0" noProof="0" dirty="0" smtClean="0">
                <a:ln w="13462">
                  <a:solidFill>
                    <a:prstClr val="white"/>
                  </a:solidFill>
                  <a:prstDash val="solid"/>
                </a:ln>
                <a:solidFill>
                  <a:prstClr val="white"/>
                </a:solidFill>
                <a:effectLst>
                  <a:outerShdw dist="38100" dir="2700000" algn="bl" rotWithShape="0">
                    <a:srgbClr val="4472C4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Democracy</a:t>
            </a:r>
            <a:endParaRPr kumimoji="0" lang="en-US" sz="7200" b="1" i="0" u="none" strike="noStrike" kern="1200" cap="none" spc="0" normalizeH="0" baseline="0" noProof="0" dirty="0">
              <a:ln w="13462">
                <a:solidFill>
                  <a:prstClr val="white"/>
                </a:solidFill>
                <a:prstDash val="solid"/>
              </a:ln>
              <a:solidFill>
                <a:prstClr val="white"/>
              </a:solidFill>
              <a:effectLst>
                <a:outerShdw dist="38100" dir="2700000" algn="bl" rotWithShape="0">
                  <a:srgbClr val="4472C4"/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2676" y="2102642"/>
            <a:ext cx="2496294" cy="220145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5731900"/>
            <a:ext cx="1111348" cy="11261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45865" y="4573442"/>
            <a:ext cx="7809915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500" b="1" i="0" u="none" strike="noStrike" kern="1200" cap="none" spc="0" normalizeH="0" baseline="0" noProof="0" dirty="0" smtClean="0">
                <a:ln w="13462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rgbClr val="4472C4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What is it?</a:t>
            </a:r>
            <a:endParaRPr kumimoji="0" lang="en-US" sz="5500" b="1" i="0" u="none" strike="noStrike" kern="1200" cap="none" spc="0" normalizeH="0" baseline="0" noProof="0" dirty="0">
              <a:ln w="13462">
                <a:solidFill>
                  <a:prstClr val="white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bl" rotWithShape="0">
                  <a:srgbClr val="4472C4"/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 rot="19514498">
            <a:off x="446496" y="624897"/>
            <a:ext cx="2567853" cy="120032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normalizeH="0" baseline="0" noProof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50800" dist="50800" dir="5400000" algn="ctr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Recap</a:t>
            </a:r>
            <a:r>
              <a:rPr kumimoji="0" lang="en-US" sz="7200" b="1" i="0" u="none" strike="noStrike" kern="1200" normalizeH="0" baseline="0" noProof="0" dirty="0" smtClean="0">
                <a:ln/>
                <a:solidFill>
                  <a:schemeClr val="accent4"/>
                </a:solidFill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en-US" sz="7200" b="1" i="0" u="none" strike="noStrike" kern="1200" normalizeH="0" baseline="0" noProof="0" dirty="0">
              <a:ln/>
              <a:solidFill>
                <a:schemeClr val="accent4"/>
              </a:solidFill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026320" y="5560889"/>
            <a:ext cx="9516003" cy="7848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45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Democracy means </a:t>
            </a:r>
            <a:r>
              <a:rPr lang="en-GB" altLang="en-US" sz="4500" b="1" dirty="0">
                <a:solidFill>
                  <a:schemeClr val="bg1"/>
                </a:solidFill>
                <a:ea typeface="ＭＳ Ｐゴシック" panose="020B0600070205080204" pitchFamily="34" charset="-128"/>
              </a:rPr>
              <a:t>‘rule by the people’. </a:t>
            </a:r>
            <a:endParaRPr lang="en-GB" sz="4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2931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/>
      <p:bldP spid="8" grpId="0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5C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404607"/>
            <a:ext cx="1434353" cy="145339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75858" y="1807140"/>
            <a:ext cx="2496294" cy="2201456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4970411" y="4234934"/>
            <a:ext cx="3307187" cy="9387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en-US" sz="5500" b="1" dirty="0">
                <a:ln w="13462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rgbClr val="4472C4"/>
                  </a:outerShdw>
                </a:effectLst>
              </a:rPr>
              <a:t>What is it?</a:t>
            </a:r>
          </a:p>
        </p:txBody>
      </p:sp>
      <p:sp>
        <p:nvSpPr>
          <p:cNvPr id="4" name="Rectangle 3"/>
          <p:cNvSpPr/>
          <p:nvPr/>
        </p:nvSpPr>
        <p:spPr>
          <a:xfrm>
            <a:off x="3906773" y="642083"/>
            <a:ext cx="5279010" cy="9387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en-US" sz="5500" b="1" dirty="0" smtClean="0">
                <a:ln w="13462">
                  <a:solidFill>
                    <a:prstClr val="white"/>
                  </a:solidFill>
                  <a:prstDash val="solid"/>
                </a:ln>
                <a:solidFill>
                  <a:prstClr val="white"/>
                </a:solidFill>
                <a:effectLst>
                  <a:outerShdw dist="38100" dir="2700000" algn="bl" rotWithShape="0">
                    <a:srgbClr val="4472C4"/>
                  </a:outerShdw>
                </a:effectLst>
              </a:rPr>
              <a:t>Individual Liberty</a:t>
            </a:r>
            <a:endParaRPr lang="en-US" sz="5500" b="1" dirty="0">
              <a:ln w="13462">
                <a:solidFill>
                  <a:prstClr val="white"/>
                </a:solidFill>
                <a:prstDash val="solid"/>
              </a:ln>
              <a:solidFill>
                <a:prstClr val="white"/>
              </a:solidFill>
              <a:effectLst>
                <a:outerShdw dist="38100" dir="2700000" algn="bl" rotWithShape="0">
                  <a:srgbClr val="4472C4"/>
                </a:outerShdw>
              </a:effectLst>
            </a:endParaRPr>
          </a:p>
        </p:txBody>
      </p:sp>
      <p:sp>
        <p:nvSpPr>
          <p:cNvPr id="6" name="Explosion 1 5"/>
          <p:cNvSpPr/>
          <p:nvPr/>
        </p:nvSpPr>
        <p:spPr>
          <a:xfrm rot="19160219">
            <a:off x="199541" y="244166"/>
            <a:ext cx="3396343" cy="2519265"/>
          </a:xfrm>
          <a:prstGeom prst="irregularSeal1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 rot="19514498">
            <a:off x="549910" y="913367"/>
            <a:ext cx="2567853" cy="120032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normalizeH="0" baseline="0" noProof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50800" dist="50800" dir="5400000" algn="ctr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Recap</a:t>
            </a:r>
            <a:r>
              <a:rPr kumimoji="0" lang="en-US" sz="7200" b="1" i="0" u="none" strike="noStrike" kern="1200" normalizeH="0" baseline="0" noProof="0" dirty="0" smtClean="0">
                <a:ln/>
                <a:solidFill>
                  <a:schemeClr val="accent4"/>
                </a:solidFill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en-US" sz="7200" b="1" i="0" u="none" strike="noStrike" kern="1200" normalizeH="0" baseline="0" noProof="0" dirty="0">
              <a:ln/>
              <a:solidFill>
                <a:schemeClr val="accent4"/>
              </a:solidFill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212318" y="5577218"/>
            <a:ext cx="4823372" cy="7848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4500" b="1" dirty="0" smtClean="0">
                <a:solidFill>
                  <a:schemeClr val="bg1"/>
                </a:solidFill>
                <a:ea typeface="ＭＳ Ｐゴシック" panose="020B0600070205080204" pitchFamily="34" charset="-128"/>
              </a:rPr>
              <a:t>‘I’m free to be me’ </a:t>
            </a:r>
            <a:endParaRPr lang="en-GB" sz="4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172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 animBg="1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5C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404607"/>
            <a:ext cx="1434353" cy="145339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70071" y="1771208"/>
            <a:ext cx="2320438" cy="204637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4921426" y="3951905"/>
            <a:ext cx="3307187" cy="9387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en-US" sz="5500" b="1" dirty="0">
                <a:ln w="13462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rgbClr val="4472C4"/>
                  </a:outerShdw>
                </a:effectLst>
              </a:rPr>
              <a:t>What is it?</a:t>
            </a:r>
          </a:p>
        </p:txBody>
      </p:sp>
      <p:sp>
        <p:nvSpPr>
          <p:cNvPr id="6" name="Explosion 1 5"/>
          <p:cNvSpPr/>
          <p:nvPr/>
        </p:nvSpPr>
        <p:spPr>
          <a:xfrm rot="19160219">
            <a:off x="199541" y="244166"/>
            <a:ext cx="3396343" cy="2519265"/>
          </a:xfrm>
          <a:prstGeom prst="irregularSeal1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 rot="19514498">
            <a:off x="549910" y="913367"/>
            <a:ext cx="2567853" cy="120032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normalizeH="0" baseline="0" noProof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50800" dist="50800" dir="5400000" algn="ctr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Recap</a:t>
            </a:r>
            <a:r>
              <a:rPr kumimoji="0" lang="en-US" sz="7200" b="1" i="0" u="none" strike="noStrike" kern="1200" normalizeH="0" baseline="0" noProof="0" dirty="0" smtClean="0">
                <a:ln/>
                <a:solidFill>
                  <a:schemeClr val="accent4"/>
                </a:solidFill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en-US" sz="7200" b="1" i="0" u="none" strike="noStrike" kern="1200" normalizeH="0" baseline="0" noProof="0" dirty="0">
              <a:ln/>
              <a:solidFill>
                <a:schemeClr val="accent4"/>
              </a:solidFill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994316" y="675896"/>
            <a:ext cx="777091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en-US" sz="4000" b="1" dirty="0">
                <a:ln w="13462">
                  <a:solidFill>
                    <a:prstClr val="white"/>
                  </a:solidFill>
                  <a:prstDash val="solid"/>
                </a:ln>
                <a:solidFill>
                  <a:prstClr val="white"/>
                </a:solidFill>
                <a:effectLst>
                  <a:outerShdw dist="38100" dir="2700000" algn="bl" rotWithShape="0">
                    <a:srgbClr val="4472C4"/>
                  </a:outerShdw>
                </a:effectLst>
              </a:rPr>
              <a:t>Mutual Respect for Different Faiths </a:t>
            </a:r>
          </a:p>
        </p:txBody>
      </p:sp>
    </p:spTree>
    <p:extLst>
      <p:ext uri="{BB962C8B-B14F-4D97-AF65-F5344CB8AC3E}">
        <p14:creationId xmlns:p14="http://schemas.microsoft.com/office/powerpoint/2010/main" val="1037689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8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5C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404607"/>
            <a:ext cx="1434353" cy="1453393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29834" y="489682"/>
            <a:ext cx="4182555" cy="9387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en-US" sz="5500" b="1" dirty="0" smtClean="0">
                <a:ln w="13462">
                  <a:solidFill>
                    <a:prstClr val="white"/>
                  </a:solidFill>
                  <a:prstDash val="solid"/>
                </a:ln>
                <a:solidFill>
                  <a:prstClr val="white"/>
                </a:solidFill>
                <a:effectLst>
                  <a:outerShdw dist="38100" dir="2700000" algn="bl" rotWithShape="0">
                    <a:srgbClr val="4472C4"/>
                  </a:outerShdw>
                </a:effectLst>
              </a:rPr>
              <a:t>Today is our…</a:t>
            </a:r>
            <a:endParaRPr lang="en-US" sz="5500" b="1" dirty="0">
              <a:ln w="13462">
                <a:solidFill>
                  <a:prstClr val="white"/>
                </a:solidFill>
                <a:prstDash val="solid"/>
              </a:ln>
              <a:solidFill>
                <a:prstClr val="white"/>
              </a:solidFill>
              <a:effectLst>
                <a:outerShdw dist="38100" dir="2700000" algn="bl" rotWithShape="0">
                  <a:srgbClr val="4472C4"/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173938" y="1419888"/>
            <a:ext cx="6592317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en-US" sz="8800" b="1" dirty="0" smtClean="0">
                <a:ln w="13462">
                  <a:solidFill>
                    <a:prstClr val="white"/>
                  </a:solidFill>
                  <a:prstDash val="solid"/>
                </a:ln>
                <a:solidFill>
                  <a:srgbClr val="92D050"/>
                </a:solidFill>
                <a:effectLst>
                  <a:outerShdw dist="38100" dir="2700000" algn="bl" rotWithShape="0">
                    <a:srgbClr val="4472C4"/>
                  </a:outerShdw>
                </a:effectLst>
              </a:rPr>
              <a:t>Election Day! </a:t>
            </a:r>
            <a:endParaRPr lang="en-US" sz="8800" b="1" dirty="0">
              <a:ln w="13462">
                <a:solidFill>
                  <a:prstClr val="white"/>
                </a:solidFill>
                <a:prstDash val="solid"/>
              </a:ln>
              <a:solidFill>
                <a:srgbClr val="92D050"/>
              </a:solidFill>
              <a:effectLst>
                <a:outerShdw dist="38100" dir="2700000" algn="bl" rotWithShape="0">
                  <a:srgbClr val="4472C4"/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7987182" y="3530328"/>
                <a:ext cx="717997" cy="109151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6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√</m:t>
                      </m:r>
                    </m:oMath>
                  </m:oMathPara>
                </a14:m>
                <a:endParaRPr lang="en-GB" sz="66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7182" y="3530328"/>
                <a:ext cx="717997" cy="109151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4846016" y="5404607"/>
            <a:ext cx="305083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en-US" sz="4400" b="1" dirty="0" smtClean="0">
                <a:ln w="13462">
                  <a:solidFill>
                    <a:prstClr val="white"/>
                  </a:solidFill>
                  <a:prstDash val="solid"/>
                </a:ln>
                <a:solidFill>
                  <a:srgbClr val="FFC000"/>
                </a:solidFill>
                <a:effectLst>
                  <a:outerShdw dist="38100" dir="2700000" algn="bl" rotWithShape="0">
                    <a:srgbClr val="4472C4"/>
                  </a:outerShdw>
                </a:effectLst>
              </a:rPr>
              <a:t>Ballot paper</a:t>
            </a:r>
            <a:endParaRPr lang="en-US" sz="4400" b="1" dirty="0">
              <a:ln w="13462">
                <a:solidFill>
                  <a:prstClr val="white"/>
                </a:solidFill>
                <a:prstDash val="solid"/>
              </a:ln>
              <a:solidFill>
                <a:srgbClr val="FFC000"/>
              </a:solidFill>
              <a:effectLst>
                <a:outerShdw dist="38100" dir="2700000" algn="bl" rotWithShape="0">
                  <a:srgbClr val="4472C4"/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108251" y="2977515"/>
            <a:ext cx="378860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en-US" sz="4400" b="1" dirty="0" smtClean="0">
                <a:ln w="13462">
                  <a:solidFill>
                    <a:prstClr val="white"/>
                  </a:solidFill>
                  <a:prstDash val="solid"/>
                </a:ln>
                <a:solidFill>
                  <a:srgbClr val="FFC000"/>
                </a:solidFill>
                <a:effectLst>
                  <a:outerShdw dist="38100" dir="2700000" algn="bl" rotWithShape="0">
                    <a:srgbClr val="4472C4"/>
                  </a:outerShdw>
                </a:effectLst>
              </a:rPr>
              <a:t>Political parties</a:t>
            </a:r>
            <a:endParaRPr lang="en-US" sz="4400" b="1" dirty="0">
              <a:ln w="13462">
                <a:solidFill>
                  <a:prstClr val="white"/>
                </a:solidFill>
                <a:prstDash val="solid"/>
              </a:ln>
              <a:solidFill>
                <a:srgbClr val="FFC000"/>
              </a:solidFill>
              <a:effectLst>
                <a:outerShdw dist="38100" dir="2700000" algn="bl" rotWithShape="0">
                  <a:srgbClr val="4472C4"/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7946529" y="2705733"/>
                <a:ext cx="717997" cy="109151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6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√</m:t>
                      </m:r>
                    </m:oMath>
                  </m:oMathPara>
                </a14:m>
                <a:endParaRPr lang="en-GB" sz="6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46529" y="2705733"/>
                <a:ext cx="717997" cy="109151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/>
          <p:cNvSpPr/>
          <p:nvPr/>
        </p:nvSpPr>
        <p:spPr>
          <a:xfrm>
            <a:off x="4067599" y="3852404"/>
            <a:ext cx="386990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en-US" sz="4400" b="1" dirty="0" smtClean="0">
                <a:ln w="13462">
                  <a:solidFill>
                    <a:prstClr val="white"/>
                  </a:solidFill>
                  <a:prstDash val="solid"/>
                </a:ln>
                <a:solidFill>
                  <a:srgbClr val="FFC000"/>
                </a:solidFill>
                <a:effectLst>
                  <a:outerShdw dist="38100" dir="2700000" algn="bl" rotWithShape="0">
                    <a:srgbClr val="4472C4"/>
                  </a:outerShdw>
                </a:effectLst>
              </a:rPr>
              <a:t>Political leaders</a:t>
            </a:r>
            <a:endParaRPr lang="en-US" sz="4400" b="1" dirty="0">
              <a:ln w="13462">
                <a:solidFill>
                  <a:prstClr val="white"/>
                </a:solidFill>
                <a:prstDash val="solid"/>
              </a:ln>
              <a:solidFill>
                <a:srgbClr val="FFC000"/>
              </a:solidFill>
              <a:effectLst>
                <a:outerShdw dist="38100" dir="2700000" algn="bl" rotWithShape="0">
                  <a:srgbClr val="4472C4"/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378366" y="4635166"/>
            <a:ext cx="256095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en-US" sz="4400" b="1" dirty="0">
                <a:ln w="13462">
                  <a:solidFill>
                    <a:prstClr val="white"/>
                  </a:solidFill>
                  <a:prstDash val="solid"/>
                </a:ln>
                <a:solidFill>
                  <a:srgbClr val="FFC000"/>
                </a:solidFill>
                <a:effectLst>
                  <a:outerShdw dist="38100" dir="2700000" algn="bl" rotWithShape="0">
                    <a:srgbClr val="4472C4"/>
                  </a:outerShdw>
                </a:effectLst>
              </a:rPr>
              <a:t>M</a:t>
            </a:r>
            <a:r>
              <a:rPr lang="en-US" sz="4400" b="1" dirty="0" smtClean="0">
                <a:ln w="13462">
                  <a:solidFill>
                    <a:prstClr val="white"/>
                  </a:solidFill>
                  <a:prstDash val="solid"/>
                </a:ln>
                <a:solidFill>
                  <a:srgbClr val="FFC000"/>
                </a:solidFill>
                <a:effectLst>
                  <a:outerShdw dist="38100" dir="2700000" algn="bl" rotWithShape="0">
                    <a:srgbClr val="4472C4"/>
                  </a:outerShdw>
                </a:effectLst>
              </a:rPr>
              <a:t>anifesto</a:t>
            </a:r>
            <a:endParaRPr lang="en-US" sz="4400" b="1" dirty="0">
              <a:ln w="13462">
                <a:solidFill>
                  <a:prstClr val="white"/>
                </a:solidFill>
                <a:prstDash val="solid"/>
              </a:ln>
              <a:solidFill>
                <a:srgbClr val="FFC000"/>
              </a:solidFill>
              <a:effectLst>
                <a:outerShdw dist="38100" dir="2700000" algn="bl" rotWithShape="0">
                  <a:srgbClr val="4472C4"/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7937167" y="4461140"/>
                <a:ext cx="717997" cy="109151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6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√</m:t>
                      </m:r>
                    </m:oMath>
                  </m:oMathPara>
                </a14:m>
                <a:endParaRPr lang="en-GB" sz="66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7167" y="4461140"/>
                <a:ext cx="717997" cy="109151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7946529" y="5285735"/>
                <a:ext cx="717997" cy="109151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6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√</m:t>
                      </m:r>
                    </m:oMath>
                  </m:oMathPara>
                </a14:m>
                <a:endParaRPr lang="en-GB" sz="66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46529" y="5285735"/>
                <a:ext cx="717997" cy="109151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84566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2" grpId="0"/>
      <p:bldP spid="3" grpId="0"/>
      <p:bldP spid="8" grpId="0"/>
      <p:bldP spid="10" grpId="0"/>
      <p:bldP spid="11" grpId="0"/>
      <p:bldP spid="12" grpId="0"/>
      <p:bldP spid="13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5C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404607"/>
            <a:ext cx="1434353" cy="145339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166071" y="286547"/>
            <a:ext cx="871110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en-US" sz="4000" b="1" dirty="0" smtClean="0">
                <a:ln w="13462">
                  <a:solidFill>
                    <a:prstClr val="white"/>
                  </a:solidFill>
                  <a:prstDash val="solid"/>
                </a:ln>
                <a:solidFill>
                  <a:srgbClr val="92D050"/>
                </a:solidFill>
                <a:effectLst>
                  <a:outerShdw dist="38100" dir="2700000" algn="bl" rotWithShape="0">
                    <a:srgbClr val="4472C4"/>
                  </a:outerShdw>
                </a:effectLst>
              </a:rPr>
              <a:t>Today we have only two political parties</a:t>
            </a:r>
            <a:endParaRPr lang="en-US" sz="4000" b="1" dirty="0">
              <a:ln w="13462">
                <a:solidFill>
                  <a:prstClr val="white"/>
                </a:solidFill>
                <a:prstDash val="solid"/>
              </a:ln>
              <a:solidFill>
                <a:srgbClr val="92D050"/>
              </a:solidFill>
              <a:effectLst>
                <a:outerShdw dist="38100" dir="2700000" algn="bl" rotWithShape="0">
                  <a:srgbClr val="4472C4"/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48207" y="1563641"/>
            <a:ext cx="4436772" cy="332275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>
              <a:ln w="0"/>
              <a:solidFill>
                <a:schemeClr val="bg2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907370" y="1635616"/>
            <a:ext cx="4436772" cy="332275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2166071" y="4326056"/>
            <a:ext cx="229582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The blue party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865501" y="4435146"/>
            <a:ext cx="26686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The </a:t>
            </a:r>
            <a:r>
              <a:rPr lang="en-US" sz="2800" dirty="0" smtClean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orange </a:t>
            </a:r>
            <a:r>
              <a:rPr lang="en-US" sz="2800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party</a:t>
            </a:r>
          </a:p>
        </p:txBody>
      </p:sp>
      <p:sp>
        <p:nvSpPr>
          <p:cNvPr id="18" name="Rectangle 17"/>
          <p:cNvSpPr/>
          <p:nvPr/>
        </p:nvSpPr>
        <p:spPr>
          <a:xfrm>
            <a:off x="8005861" y="1563641"/>
            <a:ext cx="2528256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600" dirty="0">
                <a:ln w="0"/>
                <a:solidFill>
                  <a:schemeClr val="bg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Leader</a:t>
            </a:r>
            <a:endParaRPr lang="en-GB" sz="6600" dirty="0"/>
          </a:p>
        </p:txBody>
      </p:sp>
      <p:sp>
        <p:nvSpPr>
          <p:cNvPr id="19" name="Rectangle 18"/>
          <p:cNvSpPr/>
          <p:nvPr/>
        </p:nvSpPr>
        <p:spPr>
          <a:xfrm>
            <a:off x="2221101" y="1464903"/>
            <a:ext cx="2528256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600" dirty="0">
                <a:ln w="0"/>
                <a:solidFill>
                  <a:schemeClr val="bg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Leader</a:t>
            </a:r>
            <a:endParaRPr lang="en-GB" sz="6600" dirty="0"/>
          </a:p>
        </p:txBody>
      </p:sp>
      <p:sp>
        <p:nvSpPr>
          <p:cNvPr id="20" name="Rectangle 19"/>
          <p:cNvSpPr/>
          <p:nvPr/>
        </p:nvSpPr>
        <p:spPr>
          <a:xfrm>
            <a:off x="8911108" y="2894458"/>
            <a:ext cx="57740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6600" dirty="0" smtClean="0"/>
              <a:t>?</a:t>
            </a:r>
            <a:endParaRPr lang="en-GB" sz="6600" dirty="0"/>
          </a:p>
        </p:txBody>
      </p:sp>
      <p:sp>
        <p:nvSpPr>
          <p:cNvPr id="21" name="Rectangle 20"/>
          <p:cNvSpPr/>
          <p:nvPr/>
        </p:nvSpPr>
        <p:spPr>
          <a:xfrm>
            <a:off x="3107029" y="2885143"/>
            <a:ext cx="57740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6600" dirty="0" smtClean="0"/>
              <a:t>?</a:t>
            </a:r>
            <a:endParaRPr lang="en-GB" sz="6600" dirty="0"/>
          </a:p>
        </p:txBody>
      </p:sp>
      <p:sp>
        <p:nvSpPr>
          <p:cNvPr id="22" name="Smiley Face 21"/>
          <p:cNvSpPr/>
          <p:nvPr/>
        </p:nvSpPr>
        <p:spPr>
          <a:xfrm>
            <a:off x="2941749" y="2962279"/>
            <a:ext cx="907961" cy="972354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Smiley Face 22"/>
          <p:cNvSpPr/>
          <p:nvPr/>
        </p:nvSpPr>
        <p:spPr>
          <a:xfrm>
            <a:off x="8816008" y="2979746"/>
            <a:ext cx="907961" cy="972354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Callout 24"/>
          <p:cNvSpPr/>
          <p:nvPr/>
        </p:nvSpPr>
        <p:spPr>
          <a:xfrm>
            <a:off x="2580488" y="2880485"/>
            <a:ext cx="1809482" cy="1117311"/>
          </a:xfrm>
          <a:prstGeom prst="wedgeEllipseCallout">
            <a:avLst>
              <a:gd name="adj1" fmla="val -68876"/>
              <a:gd name="adj2" fmla="val 7287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2567783" y="3095222"/>
            <a:ext cx="1894108" cy="60016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3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manifesto</a:t>
            </a:r>
            <a:endParaRPr lang="en-US" sz="33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7" name="Oval Callout 26"/>
          <p:cNvSpPr/>
          <p:nvPr/>
        </p:nvSpPr>
        <p:spPr>
          <a:xfrm>
            <a:off x="8295068" y="2919365"/>
            <a:ext cx="1809482" cy="1117311"/>
          </a:xfrm>
          <a:prstGeom prst="wedgeEllipseCallout">
            <a:avLst>
              <a:gd name="adj1" fmla="val 64576"/>
              <a:gd name="adj2" fmla="val 6826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8252338" y="3120979"/>
            <a:ext cx="1894942" cy="600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3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manifesto</a:t>
            </a:r>
          </a:p>
        </p:txBody>
      </p:sp>
    </p:spTree>
    <p:extLst>
      <p:ext uri="{BB962C8B-B14F-4D97-AF65-F5344CB8AC3E}">
        <p14:creationId xmlns:p14="http://schemas.microsoft.com/office/powerpoint/2010/main" val="1383806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15" grpId="0" animBg="1"/>
      <p:bldP spid="9" grpId="0"/>
      <p:bldP spid="16" grpId="0"/>
      <p:bldP spid="18" grpId="0"/>
      <p:bldP spid="19" grpId="0"/>
      <p:bldP spid="22" grpId="0" animBg="1"/>
      <p:bldP spid="23" grpId="0" animBg="1"/>
      <p:bldP spid="25" grpId="0" animBg="1"/>
      <p:bldP spid="26" grpId="0"/>
      <p:bldP spid="27" grpId="0" animBg="1"/>
      <p:bldP spid="2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135</Words>
  <Application>Microsoft Office PowerPoint</Application>
  <PresentationFormat>Widescreen</PresentationFormat>
  <Paragraphs>46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ＭＳ Ｐゴシック</vt:lpstr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Lytham Hall Primary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Sophie Bibby</dc:creator>
  <cp:lastModifiedBy>Sophie Bibby</cp:lastModifiedBy>
  <cp:revision>15</cp:revision>
  <dcterms:created xsi:type="dcterms:W3CDTF">2021-07-15T16:05:23Z</dcterms:created>
  <dcterms:modified xsi:type="dcterms:W3CDTF">2021-08-30T07:46:54Z</dcterms:modified>
</cp:coreProperties>
</file>