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gradFill flip="none" rotWithShape="1">
          <a:gsLst>
            <a:gs pos="0">
              <a:srgbClr val="FFFFFF"/>
            </a:gs>
            <a:gs pos="100000">
              <a:schemeClr val="accent1"/>
            </a:gs>
          </a:gsLst>
          <a:lin ang="16000635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890871" y="516324"/>
            <a:ext cx="4884393" cy="1130303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874016" y="2336800"/>
            <a:ext cx="11256768" cy="152318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700"/>
            </a:lvl1pPr>
            <a:lvl2pPr marL="0" indent="0">
              <a:spcBef>
                <a:spcPts val="0"/>
              </a:spcBef>
              <a:buSzTx/>
              <a:buNone/>
              <a:defRPr sz="3700"/>
            </a:lvl2pPr>
            <a:lvl3pPr marL="0" indent="0">
              <a:spcBef>
                <a:spcPts val="0"/>
              </a:spcBef>
              <a:buSzTx/>
              <a:buNone/>
              <a:defRPr sz="3700"/>
            </a:lvl3pPr>
            <a:lvl4pPr marL="0" indent="0">
              <a:spcBef>
                <a:spcPts val="0"/>
              </a:spcBef>
              <a:buSzTx/>
              <a:buNone/>
              <a:defRPr sz="3700"/>
            </a:lvl4pPr>
            <a:lvl5pPr marL="0" indent="0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HH V3 copy.jpg.png" descr="HH V3 copy.jp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8678" y="90608"/>
            <a:ext cx="1919582" cy="19817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/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/>
          <p:nvPr>
            <p:ph type="pic" sz="half" idx="21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/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/>
          <p:nvPr>
            <p:ph type="pic" sz="quarter" idx="21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22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23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HH V3 copy.jpg.png" descr="HH V3 copy.jp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157" y="948264"/>
            <a:ext cx="6442486" cy="665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6824" y="1782524"/>
            <a:ext cx="9240223" cy="740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"/>
          <p:cNvSpPr txBox="1"/>
          <p:nvPr/>
        </p:nvSpPr>
        <p:spPr>
          <a:xfrm>
            <a:off x="2041325" y="2659796"/>
            <a:ext cx="8885755" cy="413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“A true leader takes responsibility for their team and helps them achieve goals”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035" y="1742181"/>
            <a:ext cx="8506730" cy="478503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What does this plant need to survive and grow?"/>
          <p:cNvSpPr txBox="1"/>
          <p:nvPr>
            <p:ph type="subTitle" sz="quarter" idx="1"/>
          </p:nvPr>
        </p:nvSpPr>
        <p:spPr>
          <a:xfrm>
            <a:off x="975023" y="6983070"/>
            <a:ext cx="7302023" cy="875462"/>
          </a:xfrm>
          <a:prstGeom prst="rect">
            <a:avLst/>
          </a:prstGeom>
        </p:spPr>
        <p:txBody>
          <a:bodyPr/>
          <a:lstStyle>
            <a:lvl1pPr defTabSz="414781">
              <a:defRPr sz="2626"/>
            </a:lvl1pPr>
          </a:lstStyle>
          <a:p>
            <a:pPr/>
            <a:r>
              <a:t>What does this plant need to survive and grow?</a:t>
            </a:r>
          </a:p>
        </p:txBody>
      </p:sp>
      <p:sp>
        <p:nvSpPr>
          <p:cNvPr id="181" name="Your class is responsible!!"/>
          <p:cNvSpPr txBox="1"/>
          <p:nvPr/>
        </p:nvSpPr>
        <p:spPr>
          <a:xfrm>
            <a:off x="7351649" y="8626715"/>
            <a:ext cx="5214899" cy="602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19937">
              <a:defRPr sz="3293"/>
            </a:lvl1pPr>
          </a:lstStyle>
          <a:p>
            <a:pPr/>
            <a:r>
              <a:t>Your class is responsible!!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2"/>
      <p:bldP build="whole" bldLvl="1" animBg="1" rev="0" advAuto="0" spid="1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nfidence"/>
          <p:cNvSpPr txBox="1"/>
          <p:nvPr>
            <p:ph type="ctrTitle"/>
          </p:nvPr>
        </p:nvSpPr>
        <p:spPr>
          <a:xfrm>
            <a:off x="2680037" y="1919409"/>
            <a:ext cx="7644722" cy="1339390"/>
          </a:xfrm>
          <a:prstGeom prst="rect">
            <a:avLst/>
          </a:prstGeom>
        </p:spPr>
        <p:txBody>
          <a:bodyPr/>
          <a:lstStyle>
            <a:lvl1pPr defTabSz="373886">
              <a:defRPr sz="5100"/>
            </a:lvl1pPr>
          </a:lstStyle>
          <a:p>
            <a:pPr/>
            <a:r>
              <a:t>Rights &amp; Responsibilities</a:t>
            </a:r>
          </a:p>
        </p:txBody>
      </p:sp>
      <p:pic>
        <p:nvPicPr>
          <p:cNvPr id="1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5066" y="4256616"/>
            <a:ext cx="6765675" cy="3288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.O’s"/>
          <p:cNvSpPr txBox="1"/>
          <p:nvPr>
            <p:ph type="ctrTitle"/>
          </p:nvPr>
        </p:nvSpPr>
        <p:spPr>
          <a:xfrm>
            <a:off x="3890870" y="516323"/>
            <a:ext cx="4884394" cy="1130304"/>
          </a:xfrm>
          <a:prstGeom prst="rect">
            <a:avLst/>
          </a:prstGeom>
        </p:spPr>
        <p:txBody>
          <a:bodyPr/>
          <a:lstStyle>
            <a:lvl1pPr defTabSz="484886">
              <a:defRPr sz="6000"/>
            </a:lvl1pPr>
          </a:lstStyle>
          <a:p>
            <a:pPr/>
            <a:r>
              <a:t>Our aim:</a:t>
            </a:r>
          </a:p>
        </p:txBody>
      </p:sp>
      <p:sp>
        <p:nvSpPr>
          <p:cNvPr id="143" name="-To understand the different ways of showing confidence and how we can help others to become more confident"/>
          <p:cNvSpPr txBox="1"/>
          <p:nvPr>
            <p:ph type="subTitle" sz="quarter" idx="1"/>
          </p:nvPr>
        </p:nvSpPr>
        <p:spPr>
          <a:xfrm>
            <a:off x="874017" y="2658533"/>
            <a:ext cx="11256766" cy="1130303"/>
          </a:xfrm>
          <a:prstGeom prst="rect">
            <a:avLst/>
          </a:prstGeom>
        </p:spPr>
        <p:txBody>
          <a:bodyPr/>
          <a:lstStyle>
            <a:lvl1pPr defTabSz="537462">
              <a:lnSpc>
                <a:spcPct val="90000"/>
              </a:lnSpc>
              <a:defRPr sz="3400"/>
            </a:lvl1pPr>
          </a:lstStyle>
          <a:p>
            <a:pPr/>
            <a:r>
              <a:t>- I can understand the difference between a right and a responsibility </a:t>
            </a:r>
          </a:p>
        </p:txBody>
      </p:sp>
      <p:sp>
        <p:nvSpPr>
          <p:cNvPr id="144" name="-To understand what over-confidence is and why it should be avoided"/>
          <p:cNvSpPr txBox="1"/>
          <p:nvPr/>
        </p:nvSpPr>
        <p:spPr>
          <a:xfrm>
            <a:off x="874017" y="4800739"/>
            <a:ext cx="11256766" cy="113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37462">
              <a:defRPr sz="3400"/>
            </a:lvl1pPr>
          </a:lstStyle>
          <a:p>
            <a:pPr/>
            <a:r>
              <a:t>- I can identify what my rights and responsibilities are</a:t>
            </a:r>
          </a:p>
        </p:txBody>
      </p:sp>
      <p:sp>
        <p:nvSpPr>
          <p:cNvPr id="145" name="-To think about the different things we are confident in and not confident in"/>
          <p:cNvSpPr txBox="1"/>
          <p:nvPr/>
        </p:nvSpPr>
        <p:spPr>
          <a:xfrm>
            <a:off x="874017" y="6942948"/>
            <a:ext cx="11256766" cy="113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37462">
              <a:defRPr sz="3400"/>
            </a:lvl1pPr>
          </a:lstStyle>
          <a:p>
            <a:pPr/>
            <a:r>
              <a:t>- I can demonstrate responsibility during physical activity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HAT IS SUCCESS?"/>
          <p:cNvSpPr txBox="1"/>
          <p:nvPr/>
        </p:nvSpPr>
        <p:spPr>
          <a:xfrm>
            <a:off x="2924663" y="673199"/>
            <a:ext cx="7330618" cy="802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43991">
              <a:defRPr sz="4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What is a RIGHT?</a:t>
            </a:r>
          </a:p>
        </p:txBody>
      </p:sp>
      <p:sp>
        <p:nvSpPr>
          <p:cNvPr id="148" name="Rectangle 1"/>
          <p:cNvSpPr txBox="1"/>
          <p:nvPr/>
        </p:nvSpPr>
        <p:spPr>
          <a:xfrm>
            <a:off x="468800" y="3537972"/>
            <a:ext cx="11904944" cy="446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latin typeface="DutyRegular"/>
                <a:ea typeface="DutyRegular"/>
                <a:cs typeface="DutyRegular"/>
                <a:sym typeface="DutyRegular"/>
              </a:defRPr>
            </a:pPr>
            <a:r>
              <a:t>a moral or legal entitlement to have or do something:</a:t>
            </a:r>
            <a:endParaRPr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>
              <a:defRPr sz="3600">
                <a:latin typeface="DutyRegular"/>
                <a:ea typeface="DutyRegular"/>
                <a:cs typeface="DutyRegular"/>
                <a:sym typeface="DutyRegular"/>
              </a:defRPr>
            </a:pPr>
          </a:p>
          <a:p>
            <a:pPr>
              <a:defRPr sz="3600">
                <a:latin typeface="DutyRegular"/>
                <a:ea typeface="DutyRegular"/>
                <a:cs typeface="DutyRegular"/>
                <a:sym typeface="DutyRegular"/>
              </a:defRPr>
            </a:pPr>
          </a:p>
          <a:p>
            <a:pPr>
              <a:defRPr sz="3600">
                <a:latin typeface="DutyRegular"/>
                <a:ea typeface="DutyRegular"/>
                <a:cs typeface="DutyRegular"/>
                <a:sym typeface="DutyRegular"/>
              </a:defRPr>
            </a:pPr>
            <a:r>
              <a:t>[</a:t>
            </a:r>
            <a:r>
              <a:rPr i="1"/>
              <a:t>with infinitive</a:t>
            </a:r>
            <a:r>
              <a:t>] : </a:t>
            </a:r>
            <a:r>
              <a:rPr i="1"/>
              <a:t>she had every right to be angry</a:t>
            </a:r>
            <a:endParaRPr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>
              <a:defRPr i="1" sz="3600">
                <a:latin typeface="DutyRegular"/>
                <a:ea typeface="DutyRegular"/>
                <a:cs typeface="DutyRegular"/>
                <a:sym typeface="DutyRegular"/>
              </a:defRPr>
            </a:pPr>
            <a:r>
              <a:t>you’re quite </a:t>
            </a:r>
            <a:r>
              <a:rPr b="1"/>
              <a:t>within your rights</a:t>
            </a:r>
            <a:r>
              <a:t> to ask for your money back</a:t>
            </a:r>
            <a:endParaRPr>
              <a:latin typeface="+mj-lt"/>
              <a:ea typeface="+mj-ea"/>
              <a:cs typeface="+mj-cs"/>
              <a:sym typeface="Helvetica Neue"/>
            </a:endParaRPr>
          </a:p>
          <a:p>
            <a:pPr>
              <a:defRPr sz="3600">
                <a:latin typeface="DutyRegular"/>
                <a:ea typeface="DutyRegular"/>
                <a:cs typeface="DutyRegular"/>
                <a:sym typeface="DutyRegular"/>
              </a:defRPr>
            </a:pPr>
            <a:r>
              <a:t>[</a:t>
            </a:r>
            <a:r>
              <a:rPr i="1"/>
              <a:t>mass noun</a:t>
            </a:r>
            <a:r>
              <a:t>] :</a:t>
            </a:r>
            <a:r>
              <a:rPr i="1"/>
              <a:t>there is no </a:t>
            </a:r>
            <a:r>
              <a:rPr b="1" i="1"/>
              <a:t>right of</a:t>
            </a:r>
            <a:r>
              <a:rPr i="1"/>
              <a:t> appeal against the decision</a:t>
            </a:r>
          </a:p>
        </p:txBody>
      </p:sp>
      <p:sp>
        <p:nvSpPr>
          <p:cNvPr id="149" name="Rectangle 2"/>
          <p:cNvSpPr txBox="1"/>
          <p:nvPr/>
        </p:nvSpPr>
        <p:spPr>
          <a:xfrm>
            <a:off x="-445986" y="2100660"/>
            <a:ext cx="6070912" cy="1009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 right is...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3"/>
      <p:bldP build="whole" bldLvl="1" animBg="1" rev="0" advAuto="0" spid="149" grpId="2"/>
      <p:bldP build="whole" bldLvl="1" animBg="1" rev="0" advAuto="0" spid="14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HOW CAN WE SHOW CONFIDENCE?"/>
          <p:cNvSpPr txBox="1"/>
          <p:nvPr>
            <p:ph type="ctrTitle"/>
          </p:nvPr>
        </p:nvSpPr>
        <p:spPr>
          <a:xfrm>
            <a:off x="2738940" y="920162"/>
            <a:ext cx="6910107" cy="688713"/>
          </a:xfrm>
          <a:prstGeom prst="rect">
            <a:avLst/>
          </a:prstGeom>
        </p:spPr>
        <p:txBody>
          <a:bodyPr/>
          <a:lstStyle>
            <a:lvl1pPr defTabSz="245363">
              <a:defRPr sz="3300"/>
            </a:lvl1pPr>
          </a:lstStyle>
          <a:p>
            <a:pPr/>
            <a:r>
              <a:t>RIGHTS</a:t>
            </a:r>
          </a:p>
        </p:txBody>
      </p:sp>
      <p:sp>
        <p:nvSpPr>
          <p:cNvPr id="152" name="VERBAL"/>
          <p:cNvSpPr txBox="1"/>
          <p:nvPr/>
        </p:nvSpPr>
        <p:spPr>
          <a:xfrm>
            <a:off x="1594549" y="2579707"/>
            <a:ext cx="118201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Survive</a:t>
            </a:r>
          </a:p>
        </p:txBody>
      </p:sp>
      <p:sp>
        <p:nvSpPr>
          <p:cNvPr id="153" name="EMOTIONAL"/>
          <p:cNvSpPr txBox="1"/>
          <p:nvPr/>
        </p:nvSpPr>
        <p:spPr>
          <a:xfrm>
            <a:off x="4130367" y="5610363"/>
            <a:ext cx="89306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Grow</a:t>
            </a:r>
          </a:p>
        </p:txBody>
      </p:sp>
      <p:sp>
        <p:nvSpPr>
          <p:cNvPr id="154" name="EMOTIONAL"/>
          <p:cNvSpPr txBox="1"/>
          <p:nvPr/>
        </p:nvSpPr>
        <p:spPr>
          <a:xfrm>
            <a:off x="6931237" y="2579707"/>
            <a:ext cx="169407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Participate</a:t>
            </a:r>
          </a:p>
        </p:txBody>
      </p:sp>
      <p:sp>
        <p:nvSpPr>
          <p:cNvPr id="155" name="EMOTIONAL"/>
          <p:cNvSpPr txBox="1"/>
          <p:nvPr/>
        </p:nvSpPr>
        <p:spPr>
          <a:xfrm>
            <a:off x="8912501" y="5610363"/>
            <a:ext cx="2901392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Fulfil your potential</a:t>
            </a:r>
          </a:p>
        </p:txBody>
      </p:sp>
      <p:sp>
        <p:nvSpPr>
          <p:cNvPr id="156" name="HOW CAN WE SHOW CONFIDENCE?"/>
          <p:cNvSpPr txBox="1"/>
          <p:nvPr/>
        </p:nvSpPr>
        <p:spPr>
          <a:xfrm>
            <a:off x="5727674" y="8484120"/>
            <a:ext cx="6910107" cy="68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166846"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(The UN Convention of the rights on children, 1990)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6305" y="6230575"/>
            <a:ext cx="3641190" cy="1545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322" y="3199608"/>
            <a:ext cx="3212605" cy="2139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4950" y="3174122"/>
            <a:ext cx="2986654" cy="1981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40233" y="6237861"/>
            <a:ext cx="2645929" cy="17661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4"/>
      <p:bldP build="whole" bldLvl="1" animBg="1" rev="0" advAuto="0" spid="154" grpId="5"/>
      <p:bldP build="whole" bldLvl="1" animBg="1" rev="0" advAuto="0" spid="153" grpId="3"/>
      <p:bldP build="whole" bldLvl="1" animBg="1" rev="0" advAuto="0" spid="160" grpId="8"/>
      <p:bldP build="whole" bldLvl="1" animBg="1" rev="0" advAuto="0" spid="155" grpId="7"/>
      <p:bldP build="whole" bldLvl="1" animBg="1" rev="0" advAuto="0" spid="159" grpId="6"/>
      <p:bldP build="whole" bldLvl="1" animBg="1" rev="0" advAuto="0" spid="158" grpId="2"/>
      <p:bldP build="whole" bldLvl="1" animBg="1" rev="0" advAuto="0" spid="156" grpId="9"/>
      <p:bldP build="whole" bldLvl="1" animBg="1" rev="0" advAuto="0" spid="15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ASK 1"/>
          <p:cNvSpPr txBox="1"/>
          <p:nvPr>
            <p:ph type="ctrTitle"/>
          </p:nvPr>
        </p:nvSpPr>
        <p:spPr>
          <a:xfrm>
            <a:off x="4060204" y="3056325"/>
            <a:ext cx="4884394" cy="1130303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TASK 1</a:t>
            </a:r>
          </a:p>
        </p:txBody>
      </p:sp>
      <p:sp>
        <p:nvSpPr>
          <p:cNvPr id="163" name="HAVE YOU EVER BEEN SUCCESSFUL?"/>
          <p:cNvSpPr txBox="1"/>
          <p:nvPr>
            <p:ph type="subTitle" sz="quarter" idx="1"/>
          </p:nvPr>
        </p:nvSpPr>
        <p:spPr>
          <a:xfrm>
            <a:off x="874017" y="5164666"/>
            <a:ext cx="11256766" cy="1523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Time challenge!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HAVE YOU EVER BEEN SUCCESSFUL?"/>
          <p:cNvSpPr txBox="1"/>
          <p:nvPr>
            <p:ph type="subTitle" sz="quarter" idx="1"/>
          </p:nvPr>
        </p:nvSpPr>
        <p:spPr>
          <a:xfrm>
            <a:off x="594238" y="886092"/>
            <a:ext cx="11256766" cy="152318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Can you list as many rights as you can?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8968" y="2667204"/>
            <a:ext cx="5766864" cy="5766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  <p:bldP build="whole" bldLvl="1" animBg="1" rev="0" advAuto="0" spid="16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WHAT IS SUCCESS?"/>
          <p:cNvSpPr txBox="1"/>
          <p:nvPr/>
        </p:nvSpPr>
        <p:spPr>
          <a:xfrm>
            <a:off x="2468030" y="843795"/>
            <a:ext cx="7330618" cy="802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432308">
              <a:defRPr sz="4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What is a RESPONSIBILITY?</a:t>
            </a:r>
          </a:p>
        </p:txBody>
      </p:sp>
      <p:sp>
        <p:nvSpPr>
          <p:cNvPr id="169" name="Rectangle 1"/>
          <p:cNvSpPr txBox="1"/>
          <p:nvPr/>
        </p:nvSpPr>
        <p:spPr>
          <a:xfrm>
            <a:off x="453931" y="2319023"/>
            <a:ext cx="6242051" cy="922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A responsibility is...</a:t>
            </a:r>
          </a:p>
        </p:txBody>
      </p:sp>
      <p:sp>
        <p:nvSpPr>
          <p:cNvPr id="170" name="Rectangle 2"/>
          <p:cNvSpPr txBox="1"/>
          <p:nvPr/>
        </p:nvSpPr>
        <p:spPr>
          <a:xfrm>
            <a:off x="987415" y="3907304"/>
            <a:ext cx="11133844" cy="41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latin typeface="DutyRegular"/>
                <a:ea typeface="DutyRegular"/>
                <a:cs typeface="DutyRegular"/>
                <a:sym typeface="DutyRegular"/>
              </a:defRPr>
            </a:pPr>
            <a:r>
              <a:t>(</a:t>
            </a:r>
            <a:r>
              <a:rPr b="1"/>
              <a:t>responsibility to/towards</a:t>
            </a:r>
            <a:r>
              <a:t>) a moral obligation to behave correctly towards or in respect of:</a:t>
            </a:r>
            <a:endParaRPr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>
              <a:defRPr sz="4400">
                <a:latin typeface="DutyRegular"/>
                <a:ea typeface="DutyRegular"/>
                <a:cs typeface="DutyRegular"/>
                <a:sym typeface="DutyRegular"/>
              </a:defRPr>
            </a:pPr>
          </a:p>
          <a:p>
            <a:pPr>
              <a:defRPr i="1" sz="4400">
                <a:latin typeface="DutyRegular"/>
                <a:ea typeface="DutyRegular"/>
                <a:cs typeface="DutyRegular"/>
                <a:sym typeface="DutyRegular"/>
              </a:defRPr>
            </a:pPr>
            <a:r>
              <a:t>individuals have a responsibility to control their behaviour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1"/>
      <p:bldP build="whole" bldLvl="1" animBg="1" rev="0" advAuto="0" spid="169" grpId="2"/>
      <p:bldP build="whole" bldLvl="1" animBg="1" rev="0" advAuto="0" spid="17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ASK 2"/>
          <p:cNvSpPr txBox="1"/>
          <p:nvPr>
            <p:ph type="ctrTitle"/>
          </p:nvPr>
        </p:nvSpPr>
        <p:spPr>
          <a:xfrm>
            <a:off x="4060203" y="3521040"/>
            <a:ext cx="4884394" cy="1130303"/>
          </a:xfrm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TASK 2</a:t>
            </a:r>
          </a:p>
        </p:txBody>
      </p:sp>
      <p:sp>
        <p:nvSpPr>
          <p:cNvPr id="173" name="HAVE YOU EVER FAILED AT SOMETHING?"/>
          <p:cNvSpPr txBox="1"/>
          <p:nvPr>
            <p:ph type="subTitle" sz="quarter" idx="1"/>
          </p:nvPr>
        </p:nvSpPr>
        <p:spPr>
          <a:xfrm>
            <a:off x="3249992" y="5087263"/>
            <a:ext cx="6789664" cy="875462"/>
          </a:xfrm>
          <a:prstGeom prst="rect">
            <a:avLst/>
          </a:prstGeom>
        </p:spPr>
        <p:txBody>
          <a:bodyPr/>
          <a:lstStyle/>
          <a:p>
            <a:pPr/>
            <a:r>
              <a:t>Rights </a:t>
            </a:r>
            <a:r>
              <a:t>linked to</a:t>
            </a:r>
            <a:r>
              <a:t> Responsibilities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  <p:bldP build="whole" bldLvl="1" animBg="1" rev="0" advAuto="0" spid="173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