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gradFill flip="none" rotWithShape="1">
          <a:gsLst>
            <a:gs pos="0">
              <a:srgbClr val="FFFFFF"/>
            </a:gs>
            <a:gs pos="100000">
              <a:schemeClr val="accent1"/>
            </a:gs>
          </a:gsLst>
          <a:lin ang="16000635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890871" y="516324"/>
            <a:ext cx="4884393" cy="113030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874016" y="2336800"/>
            <a:ext cx="11256768" cy="152318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700"/>
            </a:lvl1pPr>
            <a:lvl2pPr marL="0" indent="0">
              <a:spcBef>
                <a:spcPts val="0"/>
              </a:spcBef>
              <a:buSzTx/>
              <a:buNone/>
              <a:defRPr sz="3700"/>
            </a:lvl2pPr>
            <a:lvl3pPr marL="0" indent="0">
              <a:spcBef>
                <a:spcPts val="0"/>
              </a:spcBef>
              <a:buSzTx/>
              <a:buNone/>
              <a:defRPr sz="3700"/>
            </a:lvl3pPr>
            <a:lvl4pPr marL="0" indent="0">
              <a:spcBef>
                <a:spcPts val="0"/>
              </a:spcBef>
              <a:buSzTx/>
              <a:buNone/>
              <a:defRPr sz="3700"/>
            </a:lvl4pPr>
            <a:lvl5pPr marL="0" indent="0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HH V3 copy.jpg.png" descr="HH V3 copy.jp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8678" y="90608"/>
            <a:ext cx="1919582" cy="198173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“Type a quote here.”"/>
          <p:cNvSpPr txBox="1"/>
          <p:nvPr>
            <p:ph type="body" sz="quarter" idx="21"/>
          </p:nvPr>
        </p:nvSpPr>
        <p:spPr>
          <a:xfrm>
            <a:off x="1270000" y="4267112"/>
            <a:ext cx="10464800" cy="60977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/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gradFill flip="none" rotWithShape="1">
          <a:gsLst>
            <a:gs pos="0">
              <a:srgbClr val="FFFFFF"/>
            </a:gs>
            <a:gs pos="100000">
              <a:schemeClr val="accent1"/>
            </a:gs>
          </a:gsLst>
          <a:lin ang="16000635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3890871" y="516325"/>
            <a:ext cx="4884391" cy="11303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874017" y="2336800"/>
            <a:ext cx="11256766" cy="1523179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700"/>
            </a:lvl1pPr>
            <a:lvl2pPr marL="0" indent="0">
              <a:spcBef>
                <a:spcPts val="0"/>
              </a:spcBef>
              <a:buSzTx/>
              <a:buNone/>
              <a:defRPr sz="3700"/>
            </a:lvl2pPr>
            <a:lvl3pPr marL="0" indent="0">
              <a:spcBef>
                <a:spcPts val="0"/>
              </a:spcBef>
              <a:buSzTx/>
              <a:buNone/>
              <a:defRPr sz="3700"/>
            </a:lvl3pPr>
            <a:lvl4pPr marL="0" indent="0">
              <a:spcBef>
                <a:spcPts val="0"/>
              </a:spcBef>
              <a:buSzTx/>
              <a:buNone/>
              <a:defRPr sz="3700"/>
            </a:lvl4pPr>
            <a:lvl5pPr marL="0" indent="0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8679" y="90610"/>
            <a:ext cx="1919580" cy="198173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/>
          <p:nvPr>
            <p:ph type="pic" sz="half" idx="21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/>
          <p:nvPr>
            <p:ph type="pic" sz="half" idx="21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/>
          <p:nvPr>
            <p:ph type="pic" sz="quarter" idx="21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22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age"/>
          <p:cNvSpPr/>
          <p:nvPr>
            <p:ph type="pic" sz="half" idx="2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HH V3 copy.jpg.png" descr="HH V3 copy.jp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1157" y="948264"/>
            <a:ext cx="6442486" cy="6651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It’s important to show gratitude to people as a gesture of appreciation"/>
          <p:cNvSpPr txBox="1"/>
          <p:nvPr/>
        </p:nvSpPr>
        <p:spPr>
          <a:xfrm>
            <a:off x="4031841" y="963081"/>
            <a:ext cx="433151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So what’s important?</a:t>
            </a:r>
          </a:p>
        </p:txBody>
      </p:sp>
      <p:sp>
        <p:nvSpPr>
          <p:cNvPr id="193" name="Equally, you should help others and be appreciative of any gratitude you receive"/>
          <p:cNvSpPr txBox="1"/>
          <p:nvPr/>
        </p:nvSpPr>
        <p:spPr>
          <a:xfrm>
            <a:off x="862260" y="3416299"/>
            <a:ext cx="977321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That we are aware of what people earn and why getting a job is important</a:t>
            </a:r>
          </a:p>
        </p:txBody>
      </p:sp>
      <p:sp>
        <p:nvSpPr>
          <p:cNvPr id="194" name="Arrow"/>
          <p:cNvSpPr/>
          <p:nvPr/>
        </p:nvSpPr>
        <p:spPr>
          <a:xfrm rot="16200000">
            <a:off x="5476842" y="1923552"/>
            <a:ext cx="1441517" cy="1317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45" y="14256"/>
                </a:moveTo>
                <a:lnTo>
                  <a:pt x="13345" y="21600"/>
                </a:lnTo>
                <a:lnTo>
                  <a:pt x="0" y="10800"/>
                </a:lnTo>
                <a:lnTo>
                  <a:pt x="13345" y="0"/>
                </a:lnTo>
                <a:lnTo>
                  <a:pt x="13345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rgbClr val="971413"/>
            </a:solidFill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" name="Equally, you should help others and be appreciative of any gratitude you receive"/>
          <p:cNvSpPr txBox="1"/>
          <p:nvPr/>
        </p:nvSpPr>
        <p:spPr>
          <a:xfrm>
            <a:off x="812550" y="7186084"/>
            <a:ext cx="816011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That we can make good choices about spending and saving</a:t>
            </a:r>
          </a:p>
        </p:txBody>
      </p:sp>
      <p:sp>
        <p:nvSpPr>
          <p:cNvPr id="196" name="Arrow"/>
          <p:cNvSpPr/>
          <p:nvPr/>
        </p:nvSpPr>
        <p:spPr>
          <a:xfrm rot="16200000">
            <a:off x="3927440" y="5047752"/>
            <a:ext cx="1441518" cy="1317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45" y="14256"/>
                </a:moveTo>
                <a:lnTo>
                  <a:pt x="13345" y="21600"/>
                </a:lnTo>
                <a:lnTo>
                  <a:pt x="0" y="10800"/>
                </a:lnTo>
                <a:lnTo>
                  <a:pt x="13345" y="0"/>
                </a:lnTo>
                <a:lnTo>
                  <a:pt x="13345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rgbClr val="971413"/>
            </a:solidFill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9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47199" y="6775449"/>
            <a:ext cx="2408306" cy="2286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6"/>
      <p:bldP build="whole" bldLvl="1" animBg="1" rev="0" advAuto="0" spid="193" grpId="3"/>
      <p:bldP build="whole" bldLvl="1" animBg="1" rev="0" advAuto="0" spid="194" grpId="2"/>
      <p:bldP build="whole" bldLvl="1" animBg="1" rev="0" advAuto="0" spid="192" grpId="1"/>
      <p:bldP build="whole" bldLvl="1" animBg="1" rev="0" advAuto="0" spid="195" grpId="4"/>
      <p:bldP build="whole" bldLvl="1" animBg="1" rev="0" advAuto="0" spid="196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onfidence"/>
          <p:cNvSpPr txBox="1"/>
          <p:nvPr>
            <p:ph type="ctrTitle"/>
          </p:nvPr>
        </p:nvSpPr>
        <p:spPr>
          <a:xfrm>
            <a:off x="2680037" y="1919409"/>
            <a:ext cx="7644722" cy="1339390"/>
          </a:xfrm>
          <a:prstGeom prst="rect">
            <a:avLst/>
          </a:prstGeom>
        </p:spPr>
        <p:txBody>
          <a:bodyPr/>
          <a:lstStyle>
            <a:lvl1pPr defTabSz="373886">
              <a:defRPr sz="5100"/>
            </a:lvl1pPr>
          </a:lstStyle>
          <a:p>
            <a:pPr/>
            <a:r>
              <a:t>Money</a:t>
            </a:r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4213" y="3580787"/>
            <a:ext cx="6116374" cy="4135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.O’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000"/>
            </a:lvl1pPr>
          </a:lstStyle>
          <a:p>
            <a:pPr/>
            <a:r>
              <a:t>Our aims:</a:t>
            </a:r>
          </a:p>
        </p:txBody>
      </p:sp>
      <p:sp>
        <p:nvSpPr>
          <p:cNvPr id="153" name="-To understand the different ways of showing confidence and how we can help others to become more confident"/>
          <p:cNvSpPr txBox="1"/>
          <p:nvPr>
            <p:ph type="subTitle" sz="quarter" idx="1"/>
          </p:nvPr>
        </p:nvSpPr>
        <p:spPr>
          <a:xfrm>
            <a:off x="874017" y="2658533"/>
            <a:ext cx="11256766" cy="1130303"/>
          </a:xfrm>
          <a:prstGeom prst="rect">
            <a:avLst/>
          </a:prstGeom>
        </p:spPr>
        <p:txBody>
          <a:bodyPr/>
          <a:lstStyle>
            <a:lvl1pPr defTabSz="537462">
              <a:lnSpc>
                <a:spcPct val="90000"/>
              </a:lnSpc>
              <a:defRPr sz="3400"/>
            </a:lvl1pPr>
          </a:lstStyle>
          <a:p>
            <a:pPr/>
            <a:r>
              <a:t>- I can understand why it is important to get a job and what different people earn</a:t>
            </a:r>
          </a:p>
        </p:txBody>
      </p:sp>
      <p:sp>
        <p:nvSpPr>
          <p:cNvPr id="154" name="-To understand what over-confidence is and why it should be avoided"/>
          <p:cNvSpPr txBox="1"/>
          <p:nvPr/>
        </p:nvSpPr>
        <p:spPr>
          <a:xfrm>
            <a:off x="874017" y="4656919"/>
            <a:ext cx="11256766" cy="113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537462">
              <a:defRPr sz="3400"/>
            </a:lvl1pPr>
          </a:lstStyle>
          <a:p>
            <a:pPr/>
            <a:r>
              <a:t>- I can decide what is value for money by comparing prices of different items</a:t>
            </a:r>
          </a:p>
        </p:txBody>
      </p:sp>
      <p:sp>
        <p:nvSpPr>
          <p:cNvPr id="155" name="-To think about the different things we are confident in and not confident in"/>
          <p:cNvSpPr txBox="1"/>
          <p:nvPr/>
        </p:nvSpPr>
        <p:spPr>
          <a:xfrm>
            <a:off x="874017" y="6942948"/>
            <a:ext cx="11256766" cy="113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537462">
              <a:defRPr sz="3400"/>
            </a:lvl1pPr>
          </a:lstStyle>
          <a:p>
            <a:pPr/>
            <a:r>
              <a:t>- I can decide how spending and saving can affect others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ASK 1"/>
          <p:cNvSpPr txBox="1"/>
          <p:nvPr>
            <p:ph type="ctrTitle"/>
          </p:nvPr>
        </p:nvSpPr>
        <p:spPr>
          <a:xfrm>
            <a:off x="4060204" y="3056325"/>
            <a:ext cx="4884394" cy="1130303"/>
          </a:xfrm>
          <a:prstGeom prst="rect">
            <a:avLst/>
          </a:prstGeom>
        </p:spPr>
        <p:txBody>
          <a:bodyPr/>
          <a:lstStyle>
            <a:lvl1pPr defTabSz="484886">
              <a:defRPr sz="6600"/>
            </a:lvl1pPr>
          </a:lstStyle>
          <a:p>
            <a:pPr/>
            <a:r>
              <a:t>TASK 1</a:t>
            </a:r>
          </a:p>
        </p:txBody>
      </p:sp>
      <p:sp>
        <p:nvSpPr>
          <p:cNvPr id="158" name="HAVE YOU EVER BEEN SUCCESSFUL?"/>
          <p:cNvSpPr txBox="1"/>
          <p:nvPr>
            <p:ph type="subTitle" sz="quarter" idx="1"/>
          </p:nvPr>
        </p:nvSpPr>
        <p:spPr>
          <a:xfrm>
            <a:off x="874017" y="5164666"/>
            <a:ext cx="11256766" cy="152318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SALARY QUIZ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2"/>
      <p:bldP build="whole" bldLvl="1" animBg="1" rev="0" advAuto="0" spid="15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£45,000 +"/>
          <p:cNvSpPr txBox="1"/>
          <p:nvPr/>
        </p:nvSpPr>
        <p:spPr>
          <a:xfrm>
            <a:off x="6780482" y="6319657"/>
            <a:ext cx="148346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£45,000 +</a:t>
            </a:r>
          </a:p>
        </p:txBody>
      </p:sp>
      <p:sp>
        <p:nvSpPr>
          <p:cNvPr id="161" name="£17,000 - £32,000"/>
          <p:cNvSpPr txBox="1"/>
          <p:nvPr/>
        </p:nvSpPr>
        <p:spPr>
          <a:xfrm>
            <a:off x="6817181" y="1844422"/>
            <a:ext cx="260543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£17,000 - £32,000</a:t>
            </a:r>
          </a:p>
        </p:txBody>
      </p:sp>
      <p:sp>
        <p:nvSpPr>
          <p:cNvPr id="162" name="Painter and decorator"/>
          <p:cNvSpPr txBox="1"/>
          <p:nvPr/>
        </p:nvSpPr>
        <p:spPr>
          <a:xfrm>
            <a:off x="392962" y="1541801"/>
            <a:ext cx="307787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Painter and decorator</a:t>
            </a:r>
          </a:p>
        </p:txBody>
      </p:sp>
      <p:sp>
        <p:nvSpPr>
          <p:cNvPr id="163" name="£20,000 - £40,000"/>
          <p:cNvSpPr txBox="1"/>
          <p:nvPr/>
        </p:nvSpPr>
        <p:spPr>
          <a:xfrm>
            <a:off x="9333075" y="5458542"/>
            <a:ext cx="260543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£20,000 - £40,000</a:t>
            </a:r>
          </a:p>
        </p:txBody>
      </p:sp>
      <p:sp>
        <p:nvSpPr>
          <p:cNvPr id="164" name="Waitress / Waiter"/>
          <p:cNvSpPr txBox="1"/>
          <p:nvPr/>
        </p:nvSpPr>
        <p:spPr>
          <a:xfrm>
            <a:off x="726109" y="7232950"/>
            <a:ext cx="241157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Waitress / Waiter</a:t>
            </a:r>
          </a:p>
        </p:txBody>
      </p:sp>
      <p:sp>
        <p:nvSpPr>
          <p:cNvPr id="165" name="Police officer"/>
          <p:cNvSpPr txBox="1"/>
          <p:nvPr/>
        </p:nvSpPr>
        <p:spPr>
          <a:xfrm>
            <a:off x="991590" y="9007358"/>
            <a:ext cx="188061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Police officer</a:t>
            </a:r>
          </a:p>
        </p:txBody>
      </p:sp>
      <p:sp>
        <p:nvSpPr>
          <p:cNvPr id="166" name="£16,000 - £23,000"/>
          <p:cNvSpPr txBox="1"/>
          <p:nvPr/>
        </p:nvSpPr>
        <p:spPr>
          <a:xfrm>
            <a:off x="7850001" y="7709234"/>
            <a:ext cx="260543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£16,000 - £23,000</a:t>
            </a:r>
          </a:p>
        </p:txBody>
      </p:sp>
      <p:sp>
        <p:nvSpPr>
          <p:cNvPr id="167" name="£42,000 - £77,000"/>
          <p:cNvSpPr txBox="1"/>
          <p:nvPr/>
        </p:nvSpPr>
        <p:spPr>
          <a:xfrm>
            <a:off x="8477578" y="3482415"/>
            <a:ext cx="260543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£42,000 - £77,000</a:t>
            </a:r>
          </a:p>
        </p:txBody>
      </p:sp>
      <p:sp>
        <p:nvSpPr>
          <p:cNvPr id="168" name="Specialist doctor"/>
          <p:cNvSpPr txBox="1"/>
          <p:nvPr/>
        </p:nvSpPr>
        <p:spPr>
          <a:xfrm>
            <a:off x="726109" y="3482415"/>
            <a:ext cx="241157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Specialist doctor</a:t>
            </a:r>
          </a:p>
        </p:txBody>
      </p:sp>
      <p:sp>
        <p:nvSpPr>
          <p:cNvPr id="169" name="CEO"/>
          <p:cNvSpPr txBox="1"/>
          <p:nvPr/>
        </p:nvSpPr>
        <p:spPr>
          <a:xfrm>
            <a:off x="1555774" y="5458542"/>
            <a:ext cx="75224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CEO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880" y="2014779"/>
            <a:ext cx="2184036" cy="1456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304" y="3973150"/>
            <a:ext cx="2183188" cy="1456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5963" y="117852"/>
            <a:ext cx="2091871" cy="1394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345" y="5853049"/>
            <a:ext cx="2819106" cy="1394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599" y="7671506"/>
            <a:ext cx="2506599" cy="1394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09550 -0.031027" origin="layout" pathEditMode="relative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path" nodeType="click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37231 -0.000000" origin="layout" pathEditMode="relative">
                                      <p:cBhvr>
                                        <p:cTn id="30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43732 -0.091387" origin="layout" pathEditMode="relative">
                                      <p:cBhvr>
                                        <p:cTn id="3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path" nodeType="click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04054 -0.062446" origin="layout" pathEditMode="relative">
                                      <p:cBhvr>
                                        <p:cTn id="3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click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45810 0.339718" origin="layout" pathEditMode="relative">
                                      <p:cBhvr>
                                        <p:cTn id="4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3"/>
      <p:bldP build="whole" bldLvl="1" animBg="1" rev="0" advAuto="0" spid="161" grpId="1"/>
      <p:bldP build="whole" bldLvl="1" animBg="1" rev="0" advAuto="0" spid="166" grpId="5"/>
      <p:bldP build="whole" bldLvl="1" animBg="1" rev="0" advAuto="0" spid="160" grpId="4"/>
      <p:bldP build="whole" bldLvl="1" animBg="1" rev="0" advAuto="0" spid="16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Why should we get a job?"/>
          <p:cNvSpPr txBox="1"/>
          <p:nvPr/>
        </p:nvSpPr>
        <p:spPr>
          <a:xfrm>
            <a:off x="3591879" y="1053884"/>
            <a:ext cx="4524757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Why should we get a job?</a:t>
            </a:r>
          </a:p>
        </p:txBody>
      </p:sp>
      <p:sp>
        <p:nvSpPr>
          <p:cNvPr id="177" name="You could contribute to your community…"/>
          <p:cNvSpPr txBox="1"/>
          <p:nvPr/>
        </p:nvSpPr>
        <p:spPr>
          <a:xfrm>
            <a:off x="1622983" y="7586780"/>
            <a:ext cx="565343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You could contribute to your community </a:t>
            </a:r>
          </a:p>
          <a:p>
            <a:pPr/>
            <a:r>
              <a:t>and have a feeling of self-worth</a:t>
            </a:r>
          </a:p>
        </p:txBody>
      </p:sp>
      <p:sp>
        <p:nvSpPr>
          <p:cNvPr id="178" name="You can learn and grow as a person…"/>
          <p:cNvSpPr txBox="1"/>
          <p:nvPr/>
        </p:nvSpPr>
        <p:spPr>
          <a:xfrm>
            <a:off x="6559521" y="4461967"/>
            <a:ext cx="508193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You can learn and grow as a person </a:t>
            </a:r>
          </a:p>
          <a:p>
            <a:pPr/>
            <a:r>
              <a:t>from the experiences</a:t>
            </a:r>
          </a:p>
        </p:txBody>
      </p:sp>
      <p:sp>
        <p:nvSpPr>
          <p:cNvPr id="179" name="It will earn you money"/>
          <p:cNvSpPr txBox="1"/>
          <p:nvPr/>
        </p:nvSpPr>
        <p:spPr>
          <a:xfrm>
            <a:off x="1410033" y="3226577"/>
            <a:ext cx="308335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 will earn you money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2"/>
      <p:bldP build="whole" bldLvl="1" animBg="1" rev="0" advAuto="0" spid="179" grpId="1"/>
      <p:bldP build="whole" bldLvl="1" animBg="1" rev="0" advAuto="0" spid="177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ASK 2"/>
          <p:cNvSpPr txBox="1"/>
          <p:nvPr>
            <p:ph type="ctrTitle"/>
          </p:nvPr>
        </p:nvSpPr>
        <p:spPr>
          <a:xfrm>
            <a:off x="4060203" y="3521040"/>
            <a:ext cx="4884394" cy="1130303"/>
          </a:xfrm>
          <a:prstGeom prst="rect">
            <a:avLst/>
          </a:prstGeom>
        </p:spPr>
        <p:txBody>
          <a:bodyPr/>
          <a:lstStyle>
            <a:lvl1pPr defTabSz="484886">
              <a:defRPr sz="6600"/>
            </a:lvl1pPr>
          </a:lstStyle>
          <a:p>
            <a:pPr/>
            <a:r>
              <a:t>TASK 2</a:t>
            </a:r>
          </a:p>
        </p:txBody>
      </p:sp>
      <p:sp>
        <p:nvSpPr>
          <p:cNvPr id="182" name="HAVE YOU EVER FAILED AT SOMETHING?"/>
          <p:cNvSpPr txBox="1"/>
          <p:nvPr>
            <p:ph type="subTitle" sz="quarter" idx="1"/>
          </p:nvPr>
        </p:nvSpPr>
        <p:spPr>
          <a:xfrm>
            <a:off x="4011064" y="5113412"/>
            <a:ext cx="4982672" cy="875462"/>
          </a:xfrm>
          <a:prstGeom prst="rect">
            <a:avLst/>
          </a:prstGeom>
        </p:spPr>
        <p:txBody>
          <a:bodyPr/>
          <a:lstStyle/>
          <a:p>
            <a:pPr/>
            <a:r>
              <a:t>VALUE FOR MONEY?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2"/>
      <p:bldP build="whole" bldLvl="1" animBg="1" rev="0" advAuto="0" spid="18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moothie.png" descr="smooth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489" y="5308736"/>
            <a:ext cx="10269317" cy="3831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moothie 2.png" descr="smoothie 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3690" y="642380"/>
            <a:ext cx="9506915" cy="4294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How can spending and saving affect myself and others?"/>
          <p:cNvSpPr txBox="1"/>
          <p:nvPr>
            <p:ph type="subTitle" sz="quarter" idx="1"/>
          </p:nvPr>
        </p:nvSpPr>
        <p:spPr>
          <a:xfrm>
            <a:off x="2116096" y="603975"/>
            <a:ext cx="7456523" cy="955000"/>
          </a:xfrm>
          <a:prstGeom prst="rect">
            <a:avLst/>
          </a:prstGeom>
        </p:spPr>
        <p:txBody>
          <a:bodyPr/>
          <a:lstStyle>
            <a:lvl1pPr algn="ctr" defTabSz="438150">
              <a:defRPr sz="2775"/>
            </a:lvl1pPr>
          </a:lstStyle>
          <a:p>
            <a:pPr/>
            <a:r>
              <a:t>How can spending and saving affect myself and others?</a:t>
            </a:r>
          </a:p>
        </p:txBody>
      </p:sp>
      <p:sp>
        <p:nvSpPr>
          <p:cNvPr id="188" name="You have security with savings"/>
          <p:cNvSpPr txBox="1"/>
          <p:nvPr/>
        </p:nvSpPr>
        <p:spPr>
          <a:xfrm>
            <a:off x="6506221" y="3090248"/>
            <a:ext cx="435925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You have security with savings </a:t>
            </a:r>
          </a:p>
        </p:txBody>
      </p:sp>
      <p:sp>
        <p:nvSpPr>
          <p:cNvPr id="189" name="You can support your family (food, shelter)"/>
          <p:cNvSpPr txBox="1"/>
          <p:nvPr/>
        </p:nvSpPr>
        <p:spPr>
          <a:xfrm>
            <a:off x="926947" y="5396675"/>
            <a:ext cx="586130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You can support your family (food, shelter)</a:t>
            </a:r>
          </a:p>
        </p:txBody>
      </p:sp>
      <p:sp>
        <p:nvSpPr>
          <p:cNvPr id="190" name="You can do things you enjoy"/>
          <p:cNvSpPr txBox="1"/>
          <p:nvPr/>
        </p:nvSpPr>
        <p:spPr>
          <a:xfrm>
            <a:off x="8009028" y="8116451"/>
            <a:ext cx="395356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You can do things you enjoy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