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chemeClr val="accent1"/>
            </a:gs>
          </a:gsLst>
          <a:lin ang="1600063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890871" y="516324"/>
            <a:ext cx="4884393" cy="1130303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74016" y="2336800"/>
            <a:ext cx="11256768" cy="15231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8678" y="90608"/>
            <a:ext cx="1919582" cy="19817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chemeClr val="accent1"/>
            </a:gs>
          </a:gsLst>
          <a:lin ang="1600063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3890871" y="516325"/>
            <a:ext cx="4884391" cy="11303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874017" y="2336800"/>
            <a:ext cx="11256766" cy="152317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8679" y="90610"/>
            <a:ext cx="1919580" cy="198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157" y="1551261"/>
            <a:ext cx="6442486" cy="665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t’s important to show gratitude to people as a gesture of appreciation"/>
          <p:cNvSpPr txBox="1"/>
          <p:nvPr/>
        </p:nvSpPr>
        <p:spPr>
          <a:xfrm>
            <a:off x="4031841" y="963081"/>
            <a:ext cx="43315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So what’s important?</a:t>
            </a:r>
          </a:p>
        </p:txBody>
      </p:sp>
      <p:sp>
        <p:nvSpPr>
          <p:cNvPr id="181" name="Equally, you should help others and be appreciative of any gratitude you receive"/>
          <p:cNvSpPr txBox="1"/>
          <p:nvPr/>
        </p:nvSpPr>
        <p:spPr>
          <a:xfrm>
            <a:off x="862260" y="3416299"/>
            <a:ext cx="977321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That we understand how technology can be used positively </a:t>
            </a:r>
          </a:p>
        </p:txBody>
      </p:sp>
      <p:sp>
        <p:nvSpPr>
          <p:cNvPr id="182" name="Arrow"/>
          <p:cNvSpPr/>
          <p:nvPr/>
        </p:nvSpPr>
        <p:spPr>
          <a:xfrm rot="16200000">
            <a:off x="5476842" y="1923552"/>
            <a:ext cx="1441517" cy="131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45" y="14256"/>
                </a:moveTo>
                <a:lnTo>
                  <a:pt x="13345" y="21600"/>
                </a:lnTo>
                <a:lnTo>
                  <a:pt x="0" y="10800"/>
                </a:lnTo>
                <a:lnTo>
                  <a:pt x="13345" y="0"/>
                </a:lnTo>
                <a:lnTo>
                  <a:pt x="1334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971413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83" name="Equally, you should help others and be appreciative of any gratitude you receive"/>
          <p:cNvSpPr txBox="1"/>
          <p:nvPr/>
        </p:nvSpPr>
        <p:spPr>
          <a:xfrm>
            <a:off x="812550" y="6913034"/>
            <a:ext cx="816011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By managing our time using technology, we can ensure our experiences are positive</a:t>
            </a:r>
          </a:p>
        </p:txBody>
      </p:sp>
      <p:sp>
        <p:nvSpPr>
          <p:cNvPr id="184" name="Arrow"/>
          <p:cNvSpPr/>
          <p:nvPr/>
        </p:nvSpPr>
        <p:spPr>
          <a:xfrm rot="16200000">
            <a:off x="3927440" y="5047752"/>
            <a:ext cx="1441518" cy="131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45" y="14256"/>
                </a:moveTo>
                <a:lnTo>
                  <a:pt x="13345" y="21600"/>
                </a:lnTo>
                <a:lnTo>
                  <a:pt x="0" y="10800"/>
                </a:lnTo>
                <a:lnTo>
                  <a:pt x="13345" y="0"/>
                </a:lnTo>
                <a:lnTo>
                  <a:pt x="1334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971413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8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199" y="6775449"/>
            <a:ext cx="2408306" cy="2286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5" grpId="6"/>
      <p:bldP build="whole" bldLvl="1" animBg="1" rev="0" advAuto="0" spid="181" grpId="3"/>
      <p:bldP build="whole" bldLvl="1" animBg="1" rev="0" advAuto="0" spid="180" grpId="1"/>
      <p:bldP build="whole" bldLvl="1" animBg="1" rev="0" advAuto="0" spid="184" grpId="5"/>
      <p:bldP build="whole" bldLvl="1" animBg="1" rev="0" advAuto="0" spid="18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fidence"/>
          <p:cNvSpPr txBox="1"/>
          <p:nvPr>
            <p:ph type="ctrTitle"/>
          </p:nvPr>
        </p:nvSpPr>
        <p:spPr>
          <a:xfrm>
            <a:off x="2680039" y="1618695"/>
            <a:ext cx="7644722" cy="1339390"/>
          </a:xfrm>
          <a:prstGeom prst="rect">
            <a:avLst/>
          </a:prstGeom>
        </p:spPr>
        <p:txBody>
          <a:bodyPr/>
          <a:lstStyle>
            <a:lvl1pPr defTabSz="373886">
              <a:defRPr sz="5100"/>
            </a:lvl1pPr>
          </a:lstStyle>
          <a:p>
            <a:pPr/>
            <a:r>
              <a:t>Digital Health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9622" y="3751129"/>
            <a:ext cx="5605557" cy="3991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.O’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000"/>
            </a:lvl1pPr>
          </a:lstStyle>
          <a:p>
            <a:pPr/>
            <a:r>
              <a:t>Our aims:</a:t>
            </a:r>
          </a:p>
        </p:txBody>
      </p:sp>
      <p:sp>
        <p:nvSpPr>
          <p:cNvPr id="153" name="-To understand the different ways of showing confidence and how we can help others to become more confident"/>
          <p:cNvSpPr txBox="1"/>
          <p:nvPr>
            <p:ph type="subTitle" sz="quarter" idx="1"/>
          </p:nvPr>
        </p:nvSpPr>
        <p:spPr>
          <a:xfrm>
            <a:off x="595545" y="2799479"/>
            <a:ext cx="10955235" cy="1130303"/>
          </a:xfrm>
          <a:prstGeom prst="rect">
            <a:avLst/>
          </a:prstGeom>
        </p:spPr>
        <p:txBody>
          <a:bodyPr/>
          <a:lstStyle>
            <a:lvl1pPr defTabSz="537462">
              <a:lnSpc>
                <a:spcPct val="90000"/>
              </a:lnSpc>
              <a:defRPr sz="3400"/>
            </a:lvl1pPr>
          </a:lstStyle>
          <a:p>
            <a:pPr/>
            <a:r>
              <a:t>- I can understand what the positives and negatives are to using different technologies</a:t>
            </a:r>
          </a:p>
        </p:txBody>
      </p:sp>
      <p:sp>
        <p:nvSpPr>
          <p:cNvPr id="154" name="-To understand what over-confidence is and why it should be avoided"/>
          <p:cNvSpPr txBox="1"/>
          <p:nvPr/>
        </p:nvSpPr>
        <p:spPr>
          <a:xfrm>
            <a:off x="712782" y="4871213"/>
            <a:ext cx="10720761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identify different rules that I can set myself to ensure using technology is a positive experience</a:t>
            </a:r>
          </a:p>
        </p:txBody>
      </p:sp>
      <p:sp>
        <p:nvSpPr>
          <p:cNvPr id="155" name="-To think about the different things we are confident in and not confident in"/>
          <p:cNvSpPr txBox="1"/>
          <p:nvPr/>
        </p:nvSpPr>
        <p:spPr>
          <a:xfrm>
            <a:off x="704684" y="6942948"/>
            <a:ext cx="11256766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demonstrate connectivity with others during physical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AT IS SUCCESS?"/>
          <p:cNvSpPr txBox="1"/>
          <p:nvPr/>
        </p:nvSpPr>
        <p:spPr>
          <a:xfrm>
            <a:off x="545099" y="1523044"/>
            <a:ext cx="9633318" cy="65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97473">
              <a:defRPr sz="3015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How many different devices can you name in 1 minute?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6152" y="3200195"/>
            <a:ext cx="4932496" cy="4932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545" y="2084945"/>
            <a:ext cx="2641601" cy="307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9704" y="2977366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0552" y="6288142"/>
            <a:ext cx="29591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5458" y="1860532"/>
            <a:ext cx="3760813" cy="2206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68070" y="4842078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05787" y="6309320"/>
            <a:ext cx="3209368" cy="316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ASK 1"/>
          <p:cNvSpPr txBox="1"/>
          <p:nvPr>
            <p:ph type="ctrTitle"/>
          </p:nvPr>
        </p:nvSpPr>
        <p:spPr>
          <a:xfrm>
            <a:off x="4060204" y="3056325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1</a:t>
            </a:r>
          </a:p>
        </p:txBody>
      </p:sp>
      <p:sp>
        <p:nvSpPr>
          <p:cNvPr id="168" name="HAVE YOU EVER BEEN SUCCESSFUL?"/>
          <p:cNvSpPr txBox="1"/>
          <p:nvPr>
            <p:ph type="subTitle" sz="quarter" idx="1"/>
          </p:nvPr>
        </p:nvSpPr>
        <p:spPr>
          <a:xfrm>
            <a:off x="874017" y="5164666"/>
            <a:ext cx="11256766" cy="1523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POSITIVES VS NEGATIVES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"/>
          <p:cNvGraphicFramePr/>
          <p:nvPr/>
        </p:nvGraphicFramePr>
        <p:xfrm>
          <a:off x="853016" y="2633267"/>
          <a:ext cx="4964350" cy="6425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51649"/>
              </a:tblGrid>
              <a:tr h="7493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Positives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1DB100"/>
                    </a:solidFill>
                  </a:tcPr>
                </a:tc>
              </a:tr>
              <a:tr h="5668450">
                <a:tc>
                  <a:txBody>
                    <a:bodyPr/>
                    <a:lstStyle/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We can use technology as a learning resource</a:t>
                      </a:r>
                    </a:p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It’s enjoyable to play games and watch TV</a:t>
                      </a:r>
                    </a:p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People can get a job or run a business that is based around technology</a:t>
                      </a:r>
                    </a:p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We can be more connected with other people than ever before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1" name="Table"/>
          <p:cNvGraphicFramePr/>
          <p:nvPr/>
        </p:nvGraphicFramePr>
        <p:xfrm>
          <a:off x="6876629" y="2633267"/>
          <a:ext cx="4964351" cy="6425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51649"/>
              </a:tblGrid>
              <a:tr h="7493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800">
                          <a:sym typeface="Helvetica Neue"/>
                        </a:rPr>
                        <a:t>Negatives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chemeClr val="accent5">
                        <a:satOff val="-41871"/>
                        <a:lumOff val="-13058"/>
                      </a:schemeClr>
                    </a:solidFill>
                  </a:tcPr>
                </a:tc>
              </a:tr>
              <a:tr h="5668450">
                <a:tc>
                  <a:txBody>
                    <a:bodyPr/>
                    <a:lstStyle/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There are many dangers on the internet and social media platforms</a:t>
                      </a:r>
                    </a:p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Technology can prevent us from exercising, going outside, whilst increasing sitting down time</a:t>
                      </a:r>
                    </a:p>
                    <a:p>
                      <a:pPr marL="388937" indent="-388937" algn="l" defTabSz="914400">
                        <a:buSzPct val="145000"/>
                        <a:buChar char="-"/>
                        <a:defRPr sz="2800">
                          <a:sym typeface="Helvetica Neue"/>
                        </a:defRPr>
                      </a:pPr>
                      <a:r>
                        <a:t>It can affect your sleep, mood and energy levels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2" name="WHAT IS SUCCESS?"/>
          <p:cNvSpPr txBox="1"/>
          <p:nvPr/>
        </p:nvSpPr>
        <p:spPr>
          <a:xfrm>
            <a:off x="794490" y="869945"/>
            <a:ext cx="8431841" cy="64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68030">
              <a:defRPr sz="248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Can you identify as many positives / negatives as you can?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whole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ASK 2"/>
          <p:cNvSpPr txBox="1"/>
          <p:nvPr>
            <p:ph type="ctrTitle"/>
          </p:nvPr>
        </p:nvSpPr>
        <p:spPr>
          <a:xfrm>
            <a:off x="4060203" y="3521040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2</a:t>
            </a:r>
          </a:p>
        </p:txBody>
      </p:sp>
      <p:sp>
        <p:nvSpPr>
          <p:cNvPr id="175" name="HAVE YOU EVER FAILED AT SOMETHING?"/>
          <p:cNvSpPr txBox="1"/>
          <p:nvPr>
            <p:ph type="subTitle" sz="quarter" idx="1"/>
          </p:nvPr>
        </p:nvSpPr>
        <p:spPr>
          <a:xfrm>
            <a:off x="4832180" y="5204933"/>
            <a:ext cx="3340440" cy="875463"/>
          </a:xfrm>
          <a:prstGeom prst="rect">
            <a:avLst/>
          </a:prstGeom>
        </p:spPr>
        <p:txBody>
          <a:bodyPr/>
          <a:lstStyle/>
          <a:p>
            <a:pPr/>
            <a:r>
              <a:t>CLASS RULES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2"/>
      <p:bldP build="whole" bldLvl="1" animBg="1" rev="0" advAuto="0" spid="1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an you list three rules for yourself to make sure you are using technology positively?"/>
          <p:cNvSpPr txBox="1"/>
          <p:nvPr/>
        </p:nvSpPr>
        <p:spPr>
          <a:xfrm>
            <a:off x="654462" y="1355021"/>
            <a:ext cx="9761611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Can you list three rules for yourself to make sure you are using technology positively?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3771" y="3388704"/>
            <a:ext cx="7777258" cy="4967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